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4" r:id="rId5"/>
    <p:sldId id="275" r:id="rId6"/>
    <p:sldId id="260" r:id="rId7"/>
    <p:sldId id="276" r:id="rId8"/>
    <p:sldId id="261" r:id="rId9"/>
    <p:sldId id="277" r:id="rId10"/>
    <p:sldId id="262" r:id="rId11"/>
    <p:sldId id="278" r:id="rId12"/>
    <p:sldId id="272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038"/>
    <a:srgbClr val="F3A818"/>
    <a:srgbClr val="A0CE5C"/>
    <a:srgbClr val="84F0A8"/>
    <a:srgbClr val="75FF75"/>
    <a:srgbClr val="00D900"/>
    <a:srgbClr val="83B737"/>
    <a:srgbClr val="4F9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6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8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9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3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3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4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4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03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35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83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716F2-6A07-44C1-A63F-64DFBFA34E6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E6739-4796-4738-8E75-4309DD1FA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84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6.png"/><Relationship Id="rId4" Type="http://schemas.openxmlformats.org/officeDocument/2006/relationships/image" Target="../media/image11.emf"/><Relationship Id="rId9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sipchuk.N.Al@sberbank.ru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EProkopovich@sberbank.ru" TargetMode="External"/><Relationship Id="rId4" Type="http://schemas.openxmlformats.org/officeDocument/2006/relationships/hyperlink" Target="mailto:AAlPogosyan@sberbank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511" y="3209494"/>
            <a:ext cx="10078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0CB49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ШКОЛА </a:t>
            </a:r>
            <a:r>
              <a:rPr lang="en-US" sz="3200" b="1" dirty="0" smtClean="0">
                <a:solidFill>
                  <a:srgbClr val="30CB49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IT-</a:t>
            </a:r>
            <a:r>
              <a:rPr lang="ru-RU" sz="3200" b="1" dirty="0" smtClean="0">
                <a:solidFill>
                  <a:srgbClr val="30CB49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ПРОФЕССИЙ</a:t>
            </a:r>
            <a:endParaRPr lang="ru-RU" sz="3200" b="1" dirty="0">
              <a:solidFill>
                <a:srgbClr val="30CB49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11" y="261133"/>
            <a:ext cx="679029" cy="678026"/>
          </a:xfrm>
          <a:prstGeom prst="rect">
            <a:avLst/>
          </a:prstGeom>
        </p:spPr>
      </p:pic>
      <p:sp>
        <p:nvSpPr>
          <p:cNvPr id="5" name="Блок-схема: знак завершения 4"/>
          <p:cNvSpPr/>
          <p:nvPr/>
        </p:nvSpPr>
        <p:spPr>
          <a:xfrm>
            <a:off x="482042" y="4021394"/>
            <a:ext cx="1081287" cy="310679"/>
          </a:xfrm>
          <a:prstGeom prst="flowChartTerminator">
            <a:avLst/>
          </a:prstGeom>
          <a:noFill/>
          <a:ln w="19050">
            <a:solidFill>
              <a:srgbClr val="21A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1036" y="4021394"/>
            <a:ext cx="942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онлайн</a:t>
            </a:r>
            <a:endParaRPr lang="ru-RU" sz="1400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193891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 Data Scientist (Специалист по данным)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9620" y="645718"/>
            <a:ext cx="1008394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b="1" dirty="0" smtClean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Data Science (наука о данных)—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молодая отрасль на стыке интернет-технологий и бизнеса. </a:t>
            </a:r>
          </a:p>
          <a:p>
            <a:pPr>
              <a:spcAft>
                <a:spcPts val="400"/>
              </a:spcAft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Задача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исследователя данных: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строить математические модели, которые позволяют выявлять скрытые взаимосвязи в огромных массивах информации. 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Исследователь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данных формирует на основе закономерностей в данных новые ценности, такие как предсказание будущего поведения в зависимости от начальных условий, рекомендации в зависимости от выявленных предпочтений и 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т.д. </a:t>
            </a:r>
            <a:r>
              <a:rPr lang="ru-RU" sz="1200" b="1" dirty="0" smtClean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Помогает </a:t>
            </a:r>
            <a:r>
              <a:rPr lang="ru-RU" sz="1200" b="1" dirty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создавать продукты и повышать эффективность бизнес-решений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, </a:t>
            </a:r>
            <a:r>
              <a:rPr lang="ru-RU" sz="1200" b="1" dirty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социальных взаимодействий, научных исследований и производственных процессов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на основе выявленных математических моделей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.</a:t>
            </a:r>
            <a:endParaRPr lang="ru-RU" sz="12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29873" y="3054351"/>
            <a:ext cx="1337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ЦЕЛЬ КУРСА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95" y="2881296"/>
            <a:ext cx="498879" cy="480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0123" y="3478285"/>
            <a:ext cx="4927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Получение знаний по применению научных методов </a:t>
            </a:r>
            <a:b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при работе с данными для поиска нужного  решения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49602" y="4281109"/>
            <a:ext cx="340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КУРС ИДЕАЛЬНО ПОДОЙДЕТ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22" y="4067095"/>
            <a:ext cx="570159" cy="5495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58102" y="4619386"/>
            <a:ext cx="4927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студентам, незнакомым с анализом данных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54069" y="499218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преподавателям, для которых необходима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экспертиза в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области анализа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данных</a:t>
            </a:r>
            <a:endParaRPr lang="ru-RU" sz="12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54069" y="550554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начинающим программистам, имеющим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базовые </a:t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навыки и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представление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программировании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92476" y="3551159"/>
            <a:ext cx="5189726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научится извлекать из массива данных полезную информацию, использовать аналитические системы , алгоритмы машинного обучения и нейросети для решения бизнес-задач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192634" y="3275038"/>
            <a:ext cx="1991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ЗНАНИЯ И НАВЫКИ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711" y="3105624"/>
            <a:ext cx="397673" cy="3888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93872" y="4281853"/>
            <a:ext cx="5162200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получит базовые навыки по аналитике, статистике, математике и программированию на Python, научится использовать прогнозы на основе данных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06608" y="4999839"/>
            <a:ext cx="541541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Специалист по данным сможет найти применение своим умениям и навыкам в научно-исследовательской </a:t>
            </a:r>
            <a:r>
              <a:rPr lang="ru-RU" sz="1200" dirty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деятельности, заниматься аналитикой в частных и государственных организациях, осуществлять методологическую и технологическую поддержку деятельности команд, которые работают с большими </a:t>
            </a: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данными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41198" y="3006372"/>
            <a:ext cx="5950801" cy="3333468"/>
          </a:xfrm>
          <a:custGeom>
            <a:avLst/>
            <a:gdLst>
              <a:gd name="connsiteX0" fmla="*/ 0 w 5972175"/>
              <a:gd name="connsiteY0" fmla="*/ 635911 h 3815392"/>
              <a:gd name="connsiteX1" fmla="*/ 635911 w 5972175"/>
              <a:gd name="connsiteY1" fmla="*/ 0 h 3815392"/>
              <a:gd name="connsiteX2" fmla="*/ 5336264 w 5972175"/>
              <a:gd name="connsiteY2" fmla="*/ 0 h 3815392"/>
              <a:gd name="connsiteX3" fmla="*/ 5972175 w 5972175"/>
              <a:gd name="connsiteY3" fmla="*/ 635911 h 3815392"/>
              <a:gd name="connsiteX4" fmla="*/ 5972175 w 5972175"/>
              <a:gd name="connsiteY4" fmla="*/ 3179481 h 3815392"/>
              <a:gd name="connsiteX5" fmla="*/ 5336264 w 5972175"/>
              <a:gd name="connsiteY5" fmla="*/ 3815392 h 3815392"/>
              <a:gd name="connsiteX6" fmla="*/ 635911 w 5972175"/>
              <a:gd name="connsiteY6" fmla="*/ 3815392 h 3815392"/>
              <a:gd name="connsiteX7" fmla="*/ 0 w 5972175"/>
              <a:gd name="connsiteY7" fmla="*/ 3179481 h 3815392"/>
              <a:gd name="connsiteX8" fmla="*/ 0 w 5972175"/>
              <a:gd name="connsiteY8" fmla="*/ 635911 h 3815392"/>
              <a:gd name="connsiteX0" fmla="*/ 5972175 w 6063615"/>
              <a:gd name="connsiteY0" fmla="*/ 635911 h 3815392"/>
              <a:gd name="connsiteX1" fmla="*/ 5972175 w 6063615"/>
              <a:gd name="connsiteY1" fmla="*/ 3179481 h 3815392"/>
              <a:gd name="connsiteX2" fmla="*/ 5336264 w 6063615"/>
              <a:gd name="connsiteY2" fmla="*/ 3815392 h 3815392"/>
              <a:gd name="connsiteX3" fmla="*/ 635911 w 6063615"/>
              <a:gd name="connsiteY3" fmla="*/ 3815392 h 3815392"/>
              <a:gd name="connsiteX4" fmla="*/ 0 w 6063615"/>
              <a:gd name="connsiteY4" fmla="*/ 3179481 h 3815392"/>
              <a:gd name="connsiteX5" fmla="*/ 0 w 6063615"/>
              <a:gd name="connsiteY5" fmla="*/ 635911 h 3815392"/>
              <a:gd name="connsiteX6" fmla="*/ 635911 w 6063615"/>
              <a:gd name="connsiteY6" fmla="*/ 0 h 3815392"/>
              <a:gd name="connsiteX7" fmla="*/ 5336264 w 6063615"/>
              <a:gd name="connsiteY7" fmla="*/ 0 h 3815392"/>
              <a:gd name="connsiteX8" fmla="*/ 6063615 w 6063615"/>
              <a:gd name="connsiteY8" fmla="*/ 727351 h 3815392"/>
              <a:gd name="connsiteX0" fmla="*/ 5972175 w 5972175"/>
              <a:gd name="connsiteY0" fmla="*/ 635911 h 3815392"/>
              <a:gd name="connsiteX1" fmla="*/ 5972175 w 5972175"/>
              <a:gd name="connsiteY1" fmla="*/ 3179481 h 3815392"/>
              <a:gd name="connsiteX2" fmla="*/ 5336264 w 5972175"/>
              <a:gd name="connsiteY2" fmla="*/ 3815392 h 3815392"/>
              <a:gd name="connsiteX3" fmla="*/ 635911 w 5972175"/>
              <a:gd name="connsiteY3" fmla="*/ 3815392 h 3815392"/>
              <a:gd name="connsiteX4" fmla="*/ 0 w 5972175"/>
              <a:gd name="connsiteY4" fmla="*/ 3179481 h 3815392"/>
              <a:gd name="connsiteX5" fmla="*/ 0 w 5972175"/>
              <a:gd name="connsiteY5" fmla="*/ 635911 h 3815392"/>
              <a:gd name="connsiteX6" fmla="*/ 635911 w 5972175"/>
              <a:gd name="connsiteY6" fmla="*/ 0 h 3815392"/>
              <a:gd name="connsiteX7" fmla="*/ 5336264 w 5972175"/>
              <a:gd name="connsiteY7" fmla="*/ 0 h 3815392"/>
              <a:gd name="connsiteX0" fmla="*/ 5972175 w 5972175"/>
              <a:gd name="connsiteY0" fmla="*/ 3179481 h 3815392"/>
              <a:gd name="connsiteX1" fmla="*/ 5336264 w 5972175"/>
              <a:gd name="connsiteY1" fmla="*/ 3815392 h 3815392"/>
              <a:gd name="connsiteX2" fmla="*/ 635911 w 5972175"/>
              <a:gd name="connsiteY2" fmla="*/ 3815392 h 3815392"/>
              <a:gd name="connsiteX3" fmla="*/ 0 w 5972175"/>
              <a:gd name="connsiteY3" fmla="*/ 3179481 h 3815392"/>
              <a:gd name="connsiteX4" fmla="*/ 0 w 5972175"/>
              <a:gd name="connsiteY4" fmla="*/ 635911 h 3815392"/>
              <a:gd name="connsiteX5" fmla="*/ 635911 w 5972175"/>
              <a:gd name="connsiteY5" fmla="*/ 0 h 3815392"/>
              <a:gd name="connsiteX6" fmla="*/ 5336264 w 5972175"/>
              <a:gd name="connsiteY6" fmla="*/ 0 h 3815392"/>
              <a:gd name="connsiteX0" fmla="*/ 5336264 w 5336264"/>
              <a:gd name="connsiteY0" fmla="*/ 3815392 h 3815392"/>
              <a:gd name="connsiteX1" fmla="*/ 635911 w 5336264"/>
              <a:gd name="connsiteY1" fmla="*/ 3815392 h 3815392"/>
              <a:gd name="connsiteX2" fmla="*/ 0 w 5336264"/>
              <a:gd name="connsiteY2" fmla="*/ 3179481 h 3815392"/>
              <a:gd name="connsiteX3" fmla="*/ 0 w 5336264"/>
              <a:gd name="connsiteY3" fmla="*/ 635911 h 3815392"/>
              <a:gd name="connsiteX4" fmla="*/ 635911 w 5336264"/>
              <a:gd name="connsiteY4" fmla="*/ 0 h 3815392"/>
              <a:gd name="connsiteX5" fmla="*/ 5336264 w 5336264"/>
              <a:gd name="connsiteY5" fmla="*/ 0 h 381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264" h="3815392">
                <a:moveTo>
                  <a:pt x="5336264" y="3815392"/>
                </a:moveTo>
                <a:lnTo>
                  <a:pt x="635911" y="3815392"/>
                </a:lnTo>
                <a:cubicBezTo>
                  <a:pt x="284707" y="3815392"/>
                  <a:pt x="0" y="3530685"/>
                  <a:pt x="0" y="3179481"/>
                </a:cubicBezTo>
                <a:lnTo>
                  <a:pt x="0" y="635911"/>
                </a:lnTo>
                <a:cubicBezTo>
                  <a:pt x="0" y="284707"/>
                  <a:pt x="284707" y="0"/>
                  <a:pt x="635911" y="0"/>
                </a:cubicBezTo>
                <a:lnTo>
                  <a:pt x="5336264" y="0"/>
                </a:lnTo>
              </a:path>
            </a:pathLst>
          </a:custGeom>
          <a:noFill/>
          <a:ln w="19050">
            <a:solidFill>
              <a:srgbClr val="21A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685649" y="2139082"/>
            <a:ext cx="117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&gt;5тыс.</a:t>
            </a:r>
            <a:endParaRPr lang="ru-RU" sz="2400" dirty="0">
              <a:solidFill>
                <a:srgbClr val="F3A81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98581" y="2179964"/>
            <a:ext cx="15368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вакансий на рынке аналитики данных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5409" y="2139082"/>
            <a:ext cx="144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~250тыс.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65144" y="2185736"/>
            <a:ext cx="18378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одна из самых высоких зарплат аналитиков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4468373" y="2125908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 flipV="1">
            <a:off x="7730173" y="2112233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50069" y="2154208"/>
            <a:ext cx="180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150 000₽ </a:t>
            </a:r>
          </a:p>
        </p:txBody>
      </p:sp>
    </p:spTree>
    <p:extLst>
      <p:ext uri="{BB962C8B-B14F-4D97-AF65-F5344CB8AC3E}">
        <p14:creationId xmlns:p14="http://schemas.microsoft.com/office/powerpoint/2010/main" val="3237882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99960"/>
            <a:ext cx="93118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2000" b="1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Data Scientist (специалист по данным)</a:t>
            </a:r>
          </a:p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структура программы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3675778" y="586676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Входное тестирование </a:t>
            </a:r>
            <a:endParaRPr lang="ru-RU" sz="105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675778" y="2532876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</a:t>
            </a:r>
            <a:endParaRPr lang="ru-RU" sz="105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675778" y="2875394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Базовый уровень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675778" y="4651179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Тестирование, собеседование с преподавателем</a:t>
            </a:r>
            <a:endParaRPr lang="ru-RU" sz="105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675777" y="4957283"/>
            <a:ext cx="4090438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Обучение в школах</a:t>
            </a:r>
          </a:p>
        </p:txBody>
      </p:sp>
      <p:sp>
        <p:nvSpPr>
          <p:cNvPr id="53" name="Прямоугольник 30"/>
          <p:cNvSpPr/>
          <p:nvPr/>
        </p:nvSpPr>
        <p:spPr>
          <a:xfrm rot="10800000">
            <a:off x="3328010" y="3337057"/>
            <a:ext cx="96225" cy="1295068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3158930" y="3857879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5" name="Прямоугольник 30"/>
          <p:cNvSpPr/>
          <p:nvPr/>
        </p:nvSpPr>
        <p:spPr>
          <a:xfrm rot="10800000">
            <a:off x="3315203" y="1390434"/>
            <a:ext cx="45719" cy="1142442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3106012" y="1782651"/>
            <a:ext cx="86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7" name="Прямоугольник 30"/>
          <p:cNvSpPr/>
          <p:nvPr/>
        </p:nvSpPr>
        <p:spPr>
          <a:xfrm rot="10800000">
            <a:off x="3328009" y="5234281"/>
            <a:ext cx="96226" cy="1616306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3133472" y="5906772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4EC95F-9F5B-4B0B-AADB-4FA542F68AB0}"/>
              </a:ext>
            </a:extLst>
          </p:cNvPr>
          <p:cNvSpPr txBox="1"/>
          <p:nvPr/>
        </p:nvSpPr>
        <p:spPr>
          <a:xfrm>
            <a:off x="3675779" y="1407409"/>
            <a:ext cx="4090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программирования (68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алгоритмических задач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математического анализа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линейной алгебры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теории вероятностей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математической статистики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AC9859-0FA5-411A-9D30-64D852623214}"/>
              </a:ext>
            </a:extLst>
          </p:cNvPr>
          <p:cNvSpPr txBox="1"/>
          <p:nvPr/>
        </p:nvSpPr>
        <p:spPr>
          <a:xfrm>
            <a:off x="3675777" y="3354852"/>
            <a:ext cx="409043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Современные цифровые технологии (8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Введение в Искусственный интеллект (16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Прикладной анализ данных (16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 Основы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#5 Основы SQL (16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анализа данных (32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 Машинное обучение (48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8DC3E8-F45F-4228-9CC3-5FC3F64D1584}"/>
              </a:ext>
            </a:extLst>
          </p:cNvPr>
          <p:cNvSpPr txBox="1"/>
          <p:nvPr/>
        </p:nvSpPr>
        <p:spPr>
          <a:xfrm>
            <a:off x="3675777" y="5234760"/>
            <a:ext cx="40904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SQL. Основы синтаксиса DML и DDL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Первичный анализ данных в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Pandas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в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Линейные модели для классификации 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Деревья и метрические алгоритмы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Ансамбли алгоритмов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нейронные сети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текстов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временных рядов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675779" y="928770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Начальный уровень – электронные курсы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054951" y="1407409"/>
            <a:ext cx="8708" cy="4953566"/>
          </a:xfrm>
          <a:prstGeom prst="straightConnector1">
            <a:avLst/>
          </a:prstGeom>
          <a:ln>
            <a:solidFill>
              <a:srgbClr val="F3A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793" y="0"/>
            <a:ext cx="367620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3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3553" r="15431" b="3657"/>
          <a:stretch/>
        </p:blipFill>
        <p:spPr>
          <a:xfrm>
            <a:off x="-122748" y="1398809"/>
            <a:ext cx="3645178" cy="5516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648" r="32224" b="57076"/>
          <a:stretch/>
        </p:blipFill>
        <p:spPr>
          <a:xfrm>
            <a:off x="2462539" y="3705551"/>
            <a:ext cx="2293549" cy="31600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09620" y="193891"/>
            <a:ext cx="9311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Преимущества обучения </a:t>
            </a:r>
            <a:b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</a:br>
            <a:r>
              <a:rPr lang="ru-RU" sz="2000" b="1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 Корпоративном университете Сбербанка</a:t>
            </a:r>
            <a:endParaRPr lang="en-US" sz="20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3" t="43619" b="1370"/>
          <a:stretch/>
        </p:blipFill>
        <p:spPr>
          <a:xfrm rot="7382445" flipV="1">
            <a:off x="9919881" y="-768848"/>
            <a:ext cx="2454927" cy="3110036"/>
          </a:xfrm>
          <a:custGeom>
            <a:avLst/>
            <a:gdLst>
              <a:gd name="connsiteX0" fmla="*/ 2066896 w 2066896"/>
              <a:gd name="connsiteY0" fmla="*/ 1644816 h 2618457"/>
              <a:gd name="connsiteX1" fmla="*/ 1433621 w 2066896"/>
              <a:gd name="connsiteY1" fmla="*/ 2618457 h 2618457"/>
              <a:gd name="connsiteX2" fmla="*/ 0 w 2066896"/>
              <a:gd name="connsiteY2" fmla="*/ 1686002 h 2618457"/>
              <a:gd name="connsiteX3" fmla="*/ 1096608 w 2066896"/>
              <a:gd name="connsiteY3" fmla="*/ 0 h 2618457"/>
              <a:gd name="connsiteX4" fmla="*/ 1388984 w 2066896"/>
              <a:gd name="connsiteY4" fmla="*/ 0 h 2618457"/>
              <a:gd name="connsiteX5" fmla="*/ 2066896 w 2066896"/>
              <a:gd name="connsiteY5" fmla="*/ 440927 h 261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96" h="2618457">
                <a:moveTo>
                  <a:pt x="2066896" y="1644816"/>
                </a:moveTo>
                <a:lnTo>
                  <a:pt x="1433621" y="2618457"/>
                </a:lnTo>
                <a:lnTo>
                  <a:pt x="0" y="1686002"/>
                </a:lnTo>
                <a:lnTo>
                  <a:pt x="1096608" y="0"/>
                </a:lnTo>
                <a:lnTo>
                  <a:pt x="1388984" y="0"/>
                </a:lnTo>
                <a:lnTo>
                  <a:pt x="2066896" y="440927"/>
                </a:lnTo>
                <a:close/>
              </a:path>
            </a:pathLst>
          </a:custGeom>
        </p:spPr>
      </p:pic>
      <p:sp>
        <p:nvSpPr>
          <p:cNvPr id="16" name="Прямоугольник 15"/>
          <p:cNvSpPr/>
          <p:nvPr/>
        </p:nvSpPr>
        <p:spPr>
          <a:xfrm>
            <a:off x="3380908" y="1471233"/>
            <a:ext cx="2085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ЦЕНТР ЭКСПЕРТИЗЫ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8694" y="1850191"/>
            <a:ext cx="3657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Программа разработана преподавателями ведущих университетов России (ВШЭ, МФТИ, </a:t>
            </a:r>
            <a:r>
              <a:rPr lang="ru-RU" sz="1000" dirty="0" err="1">
                <a:latin typeface="SB Sans Display" panose="020B0503040504020204" pitchFamily="34" charset="0"/>
                <a:cs typeface="SB Sans Display" panose="020B0503040504020204" pitchFamily="34" charset="0"/>
              </a:rPr>
              <a:t>Сколтех</a:t>
            </a:r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) и Корпоративного университета сбербанка. Мы понимаем какие специалисты востребованы, потому что являемся одним из главных работодателей ИТ специалистов в России (более 20 000 ИТ специалистов работают в Сбербанке). Наши программы разработаны совместно с профессиональными сообществами Сбербанка.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6264" y="3804345"/>
            <a:ext cx="2046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ФОРМАТ ОБУЧЕНИЯ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97385" y="4247935"/>
            <a:ext cx="3556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Удобный формат дистанционного обучения. Набор онлайн курсов с возможностью проходить в режиме 24/7. Онлайн-лекции и групповая работа, работа над проектами слушателей с преподавателями-экспертами в вечернее время, что позволить совмещать обучение в вузе, работу и дополнительное обучение на программе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696750" y="3804345"/>
            <a:ext cx="3310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Документы об образовании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7517" y="4247935"/>
            <a:ext cx="3381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Удостоверения о повышения квалификации для студентов без высшего образования и сертификат о профессиональной переподготовки для имеющих высшее образование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248" y="3697171"/>
            <a:ext cx="406348" cy="39014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517" y="3642161"/>
            <a:ext cx="368497" cy="46996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7566" y="1408133"/>
            <a:ext cx="498880" cy="30257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122" y="1352484"/>
            <a:ext cx="433502" cy="3935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40624" y="1499604"/>
            <a:ext cx="2012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Обучение с нуля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89780" y="1846675"/>
            <a:ext cx="3709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Освоение новых профессий в сфере программирования, анализа данных и машинного обучения уровня </a:t>
            </a:r>
            <a:r>
              <a:rPr lang="ru-RU" sz="1000" dirty="0" err="1">
                <a:latin typeface="SB Sans Display" panose="020B0503040504020204" pitchFamily="34" charset="0"/>
                <a:cs typeface="SB Sans Display" panose="020B0503040504020204" pitchFamily="34" charset="0"/>
              </a:rPr>
              <a:t>Junior</a:t>
            </a:r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 за 7-8 месяцев. Первоначально данная программа была разработана для сотрудников Сбербанка, которые хотели бы обучиться новой профессии с нуля и закрыть позиции востребованных профессий. Программа прошла не одну итерацию доработки и уже апробирована более чем на 5 000 сотрудниках Сбербанка.</a:t>
            </a:r>
          </a:p>
        </p:txBody>
      </p:sp>
    </p:spTree>
    <p:extLst>
      <p:ext uri="{BB962C8B-B14F-4D97-AF65-F5344CB8AC3E}">
        <p14:creationId xmlns:p14="http://schemas.microsoft.com/office/powerpoint/2010/main" val="89849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639" y="5165229"/>
            <a:ext cx="5322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SB Sans Display" panose="020B0503040504020204" pitchFamily="34" charset="0"/>
                <a:ea typeface="Fedra Sans Pro Book LF" panose="020B0403040000020004" pitchFamily="34" charset="0"/>
                <a:cs typeface="SB Sans Display" panose="020B0503040504020204" pitchFamily="34" charset="0"/>
              </a:rPr>
              <a:t>Client.CU@sberbank.ru</a:t>
            </a:r>
          </a:p>
          <a:p>
            <a:r>
              <a:rPr lang="ru-RU" sz="1400" dirty="0">
                <a:latin typeface="SB Sans Display" panose="020B0503040504020204" pitchFamily="34" charset="0"/>
                <a:ea typeface="Fedra Sans Pro Book LF" panose="020B0403040000020004" pitchFamily="34" charset="0"/>
                <a:cs typeface="SB Sans Display" panose="020B0503040504020204" pitchFamily="34" charset="0"/>
              </a:rPr>
              <a:t>+7 (495) 665-43-40, доб. 5089</a:t>
            </a:r>
          </a:p>
          <a:p>
            <a:r>
              <a:rPr lang="ru-RU" sz="1400" dirty="0">
                <a:latin typeface="SB Sans Display" panose="020B0503040504020204" pitchFamily="34" charset="0"/>
                <a:ea typeface="Fedra Sans Pro Book LF" panose="020B0403040000020004" pitchFamily="34" charset="0"/>
                <a:cs typeface="SB Sans Display" panose="020B0503040504020204" pitchFamily="34" charset="0"/>
              </a:rPr>
              <a:t>+7 (910) 450 0369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639" y="5903893"/>
            <a:ext cx="6533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Корпоративный университет Сбербанка </a:t>
            </a:r>
            <a:b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</a:br>
            <a: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Московская область, </a:t>
            </a:r>
            <a:r>
              <a:rPr lang="ru-RU" sz="1400" dirty="0" err="1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Истринский</a:t>
            </a:r>
            <a: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 район, </a:t>
            </a:r>
            <a:b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</a:br>
            <a: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д. </a:t>
            </a:r>
            <a:r>
              <a:rPr lang="ru-RU" sz="1400" dirty="0" err="1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Аносино</a:t>
            </a:r>
            <a:r>
              <a:rPr lang="ru-RU" sz="1400" dirty="0">
                <a:latin typeface="SB Sans Display" panose="020B0503040504020204" pitchFamily="34" charset="0"/>
                <a:ea typeface="Fedra Sans Pro Bold LF" panose="020B0803040000020004" pitchFamily="34" charset="0"/>
                <a:cs typeface="SB Sans Display" panose="020B0503040504020204" pitchFamily="34" charset="0"/>
              </a:rPr>
              <a:t>, ул. Университетская, вл. 11</a:t>
            </a:r>
          </a:p>
          <a:p>
            <a:endParaRPr lang="ru-RU" sz="1400" dirty="0">
              <a:latin typeface="SB Sans Display" panose="020B0503040504020204" pitchFamily="34" charset="0"/>
              <a:ea typeface="Fedra Sans Pro Bold LF" panose="020B0803040000020004" pitchFamily="34" charset="0"/>
              <a:cs typeface="SB Sans Display" panose="020B050304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270" y="193891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Контакты</a:t>
            </a:r>
            <a:endParaRPr lang="en-US" sz="20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6299" y="130995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Осипчук Наталья – Директор по развитию (для общения с клиентами, заказчиками)</a:t>
            </a:r>
          </a:p>
          <a:p>
            <a:r>
              <a:rPr lang="en-US" dirty="0">
                <a:hlinkClick r:id="rId3"/>
              </a:rPr>
              <a:t>Osipchuk.N.Al@sberbank.ru</a:t>
            </a:r>
            <a:endParaRPr lang="ru-RU" dirty="0"/>
          </a:p>
          <a:p>
            <a:r>
              <a:rPr lang="ru-RU" dirty="0"/>
              <a:t>8-924-444-40-40</a:t>
            </a:r>
          </a:p>
          <a:p>
            <a:r>
              <a:rPr lang="ru-RU" dirty="0"/>
              <a:t>Погосян Александра – Директор проекта (для взаимодействия внутри банка и КУ)</a:t>
            </a:r>
          </a:p>
          <a:p>
            <a:r>
              <a:rPr lang="en-US" dirty="0">
                <a:hlinkClick r:id="rId4"/>
              </a:rPr>
              <a:t>AAlPogosyan@sberbank.ru</a:t>
            </a:r>
            <a:endParaRPr lang="ru-RU" dirty="0"/>
          </a:p>
          <a:p>
            <a:r>
              <a:rPr lang="ru-RU" dirty="0"/>
              <a:t>8-924-204-13-52</a:t>
            </a:r>
          </a:p>
          <a:p>
            <a:r>
              <a:rPr lang="ru-RU" dirty="0"/>
              <a:t>Прокопович Екатерина – Менеджер программы</a:t>
            </a:r>
          </a:p>
          <a:p>
            <a:r>
              <a:rPr lang="en-US" dirty="0">
                <a:hlinkClick r:id="rId5"/>
              </a:rPr>
              <a:t>EEProkopovich@sberbank.ru</a:t>
            </a:r>
            <a:endParaRPr lang="ru-RU" dirty="0"/>
          </a:p>
          <a:p>
            <a:r>
              <a:rPr lang="ru-RU" dirty="0"/>
              <a:t>8-985-471-93-41</a:t>
            </a:r>
          </a:p>
        </p:txBody>
      </p:sp>
    </p:spTree>
    <p:extLst>
      <p:ext uri="{BB962C8B-B14F-4D97-AF65-F5344CB8AC3E}">
        <p14:creationId xmlns:p14="http://schemas.microsoft.com/office/powerpoint/2010/main" val="347241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51" y="917198"/>
            <a:ext cx="5944895" cy="594080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 rot="5400000">
            <a:off x="5624810" y="-5641369"/>
            <a:ext cx="932203" cy="12202180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33980" y="154995"/>
            <a:ext cx="611083" cy="60101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6" t="41530" r="18928"/>
          <a:stretch/>
        </p:blipFill>
        <p:spPr>
          <a:xfrm>
            <a:off x="9431676" y="-6381"/>
            <a:ext cx="2760326" cy="1516816"/>
          </a:xfrm>
          <a:custGeom>
            <a:avLst/>
            <a:gdLst>
              <a:gd name="connsiteX0" fmla="*/ 0 w 2677296"/>
              <a:gd name="connsiteY0" fmla="*/ 0 h 1506730"/>
              <a:gd name="connsiteX1" fmla="*/ 2677296 w 2677296"/>
              <a:gd name="connsiteY1" fmla="*/ 0 h 1506730"/>
              <a:gd name="connsiteX2" fmla="*/ 2677296 w 2677296"/>
              <a:gd name="connsiteY2" fmla="*/ 1506730 h 1506730"/>
              <a:gd name="connsiteX3" fmla="*/ 0 w 2677296"/>
              <a:gd name="connsiteY3" fmla="*/ 1506730 h 150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7296" h="1506730">
                <a:moveTo>
                  <a:pt x="0" y="0"/>
                </a:moveTo>
                <a:lnTo>
                  <a:pt x="2677296" y="0"/>
                </a:lnTo>
                <a:lnTo>
                  <a:pt x="2677296" y="1506730"/>
                </a:lnTo>
                <a:lnTo>
                  <a:pt x="0" y="1506730"/>
                </a:lnTo>
                <a:close/>
              </a:path>
            </a:pathLst>
          </a:custGeom>
        </p:spPr>
      </p:pic>
      <p:sp>
        <p:nvSpPr>
          <p:cNvPr id="17" name="Прямоугольник 16"/>
          <p:cNvSpPr/>
          <p:nvPr/>
        </p:nvSpPr>
        <p:spPr>
          <a:xfrm>
            <a:off x="1177810" y="282093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 современном мире умение программировать – это новая </a:t>
            </a:r>
            <a:r>
              <a:rPr lang="ru-RU" sz="2000" b="1" dirty="0" smtClean="0">
                <a:solidFill>
                  <a:schemeClr val="bg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грамотность</a:t>
            </a:r>
            <a:endParaRPr lang="ru-RU" sz="2000" b="1" dirty="0">
              <a:solidFill>
                <a:schemeClr val="bg1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980" y="1262114"/>
            <a:ext cx="779532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rgbClr val="21A038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Развитие современного рынка </a:t>
            </a:r>
            <a:r>
              <a:rPr kumimoji="0" lang="ru-RU" sz="1400" b="1" u="none" strike="noStrike" kern="1200" cap="none" spc="0" normalizeH="0" baseline="0" noProof="0" dirty="0" smtClean="0">
                <a:ln>
                  <a:noFill/>
                </a:ln>
                <a:solidFill>
                  <a:srgbClr val="21A038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технологий </a:t>
            </a: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требует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от компаний незамедлительной </a:t>
            </a: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реакции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. </a:t>
            </a: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В наше время новым критическим критерием,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который влияет на эффективность </a:t>
            </a: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бизнеса,</a:t>
            </a:r>
            <a:r>
              <a:rPr kumimoji="0" lang="ru-RU" sz="14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 </a:t>
            </a:r>
            <a:r>
              <a:rPr kumimoji="0" lang="ru-RU" sz="1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стала цифровая 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трансформация бизнеса. </a:t>
            </a:r>
            <a:endParaRPr kumimoji="0" lang="ru-RU" sz="140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Open Sans" charset="0"/>
              <a:cs typeface="SB Sans Display" panose="020B050304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1024" y="2919242"/>
            <a:ext cx="7538420" cy="549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21A038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Цифровизация экономики </a:t>
            </a: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ведет к проникновению технологий </a:t>
            </a:r>
            <a:r>
              <a:rPr lang="ru-RU" sz="1400" dirty="0" smtClean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рабочую среду и личное пространство каждого человека.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980" y="2132082"/>
            <a:ext cx="9190652" cy="549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30">
              <a:lnSpc>
                <a:spcPct val="107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Цифровая трансформация </a:t>
            </a: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возможна только со специалистами, которые обладают </a:t>
            </a:r>
            <a:b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соответствующими знаниями и компетенциями.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024" y="4609548"/>
            <a:ext cx="635136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0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Большинство компаний принимают решения интуитивно. Сегодня важно опираться на цифры при принятии решений, понимать ключевые метрики и </a:t>
            </a:r>
            <a:r>
              <a:rPr lang="ru-RU" sz="1400" b="1" dirty="0">
                <a:solidFill>
                  <a:srgbClr val="21A038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 помощью </a:t>
            </a:r>
            <a:r>
              <a:rPr lang="ru-RU" sz="1400" b="1" dirty="0" smtClean="0">
                <a:solidFill>
                  <a:srgbClr val="21A038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анализа </a:t>
            </a:r>
            <a:r>
              <a:rPr lang="ru-RU" sz="1400" b="1" dirty="0">
                <a:solidFill>
                  <a:srgbClr val="21A038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большого массива данных </a:t>
            </a:r>
            <a:r>
              <a:rPr lang="ru-RU" sz="1400" b="1" dirty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находить оптимальные решения</a:t>
            </a:r>
            <a:r>
              <a:rPr lang="ru-RU" sz="1400" b="1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80" y="3649139"/>
            <a:ext cx="6522085" cy="78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В современных компаниях накапливается </a:t>
            </a:r>
            <a:r>
              <a:rPr lang="ru-RU" sz="1400" b="1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большой объем данных </a:t>
            </a:r>
            <a:r>
              <a:rPr lang="ru-RU" sz="1400" dirty="0" smtClean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из </a:t>
            </a:r>
            <a:r>
              <a:rPr lang="ru-RU" sz="1400" dirty="0">
                <a:solidFill>
                  <a:srgbClr val="000000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разных источников, из которых можно извлекать важную аналитику, строить гипотезы или модели прогнозирования.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980" y="5979354"/>
            <a:ext cx="627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Выпускники Школы ИТ-профессий смогут построить карьеру в крупной технологической компании — в России или за рубежом</a:t>
            </a:r>
          </a:p>
        </p:txBody>
      </p:sp>
    </p:spTree>
    <p:extLst>
      <p:ext uri="{BB962C8B-B14F-4D97-AF65-F5344CB8AC3E}">
        <p14:creationId xmlns:p14="http://schemas.microsoft.com/office/powerpoint/2010/main" val="35740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2100" y="234763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Школа ИТ-профессий – обучение профессиям с нуля</a:t>
            </a:r>
            <a:endParaRPr lang="en-US" sz="2000" b="1" dirty="0" smtClean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19267" y="2208685"/>
            <a:ext cx="2305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Java-developer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654056" y="2208684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Data Engineer</a:t>
            </a:r>
            <a:endParaRPr lang="ru-RU" sz="2400" b="1" dirty="0">
              <a:solidFill>
                <a:srgbClr val="F3A81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99511" y="2208685"/>
            <a:ext cx="200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Data Analyst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3445" y="2208685"/>
            <a:ext cx="2177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Data Scientist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589497" y="2893922"/>
            <a:ext cx="9126415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Входное тестирование </a:t>
            </a:r>
            <a:endParaRPr lang="ru-RU" sz="12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589497" y="3376985"/>
            <a:ext cx="9126415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Начальный уровень – электронные курсы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589496" y="4080616"/>
            <a:ext cx="9126415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</a:t>
            </a:r>
            <a:endParaRPr lang="ru-RU" sz="1200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2589495" y="4584192"/>
            <a:ext cx="9126415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Базовый уровень – электронные курсы 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2589494" y="5267310"/>
            <a:ext cx="9126415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Тестирование, собеседование с преподавателем</a:t>
            </a:r>
            <a:endParaRPr lang="ru-RU" sz="1200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2589494" y="5770886"/>
            <a:ext cx="9126415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ОБУЧЕНИЕ ВЫБРАННОЙ ПРОФЕССИИ</a:t>
            </a:r>
          </a:p>
          <a:p>
            <a:pPr algn="ctr"/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дистанционное обучение (вебинары)</a:t>
            </a:r>
          </a:p>
        </p:txBody>
      </p:sp>
      <p:sp>
        <p:nvSpPr>
          <p:cNvPr id="104" name="Прямоугольник 30"/>
          <p:cNvSpPr/>
          <p:nvPr/>
        </p:nvSpPr>
        <p:spPr>
          <a:xfrm rot="10800000">
            <a:off x="2134114" y="4452938"/>
            <a:ext cx="105850" cy="730423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 rot="16200000">
            <a:off x="1975287" y="4675530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08" name="Прямоугольник 30"/>
          <p:cNvSpPr/>
          <p:nvPr/>
        </p:nvSpPr>
        <p:spPr>
          <a:xfrm rot="10800000">
            <a:off x="2128623" y="3266403"/>
            <a:ext cx="81056" cy="693988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TextBox 108"/>
          <p:cNvSpPr txBox="1"/>
          <p:nvPr/>
        </p:nvSpPr>
        <p:spPr>
          <a:xfrm rot="16200000">
            <a:off x="1901536" y="3510850"/>
            <a:ext cx="86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10" name="Прямоугольник 30"/>
          <p:cNvSpPr/>
          <p:nvPr/>
        </p:nvSpPr>
        <p:spPr>
          <a:xfrm rot="10800000">
            <a:off x="2128622" y="5643460"/>
            <a:ext cx="105850" cy="730423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TextBox 110"/>
          <p:cNvSpPr txBox="1"/>
          <p:nvPr/>
        </p:nvSpPr>
        <p:spPr>
          <a:xfrm rot="16200000">
            <a:off x="1969795" y="5866052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903914" y="3266403"/>
            <a:ext cx="0" cy="3107480"/>
          </a:xfrm>
          <a:prstGeom prst="straightConnector1">
            <a:avLst/>
          </a:prstGeom>
          <a:ln>
            <a:solidFill>
              <a:srgbClr val="F3A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03368" y="1910287"/>
            <a:ext cx="124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ПРОФЕССИИ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9600" y="812590"/>
            <a:ext cx="9920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Школа ИТ профессий - программа подготовки специалистов в области цифровых навыков, реализованная в дистанционном формате на платформе </a:t>
            </a:r>
            <a:r>
              <a:rPr lang="en-US" dirty="0"/>
              <a:t>sberbank-school.ru</a:t>
            </a:r>
            <a:r>
              <a:rPr lang="ru-RU" dirty="0"/>
              <a:t> состоящая из 3-х модулей: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89493" y="6463735"/>
            <a:ext cx="9126415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Защита проектов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573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193891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JAVA</a:t>
            </a:r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Developer (JAVA-</a:t>
            </a:r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разработчик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)</a:t>
            </a:r>
            <a:endParaRPr lang="ru-RU" sz="2000" b="1" dirty="0" smtClean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620" y="645718"/>
            <a:ext cx="1008394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Язык программирования Java используется для создания серверного программного обеспечения, прикладных программ, разработки веб-сайтов,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ru-RU" sz="12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игр и множества других полезных программных ресурсов.</a:t>
            </a:r>
          </a:p>
          <a:p>
            <a:pPr>
              <a:spcAft>
                <a:spcPts val="400"/>
              </a:spcAft>
            </a:pPr>
            <a:r>
              <a:rPr lang="ru-RU" sz="12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Созданные на языке Java приложения могут успешно работать на любом компьютере независимо от его архитектуры.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76005" y="2802951"/>
            <a:ext cx="1337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ЦЕЛЬ КУРСА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26" y="2629896"/>
            <a:ext cx="498879" cy="480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69054" y="3224336"/>
            <a:ext cx="413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Получение знаний и навыков по программированию на Java. Освоение перспективной профессии.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69910" y="4014918"/>
            <a:ext cx="340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КУРС ИДЕАЛЬНО ПОДОЙДЕТ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30" y="3800904"/>
            <a:ext cx="570159" cy="5495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0952" y="4426133"/>
            <a:ext cx="34363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студентам, незнакомым с программированием</a:t>
            </a:r>
          </a:p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endParaRPr lang="ru-RU" sz="1000" dirty="0" smtClean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08140" y="4886652"/>
            <a:ext cx="3033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учителям и преподавателям, </a:t>
            </a:r>
            <a:r>
              <a:rPr lang="en-US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en-US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для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которых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необходима экспертиза </a:t>
            </a:r>
            <a:r>
              <a:rPr lang="en-US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en-US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области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программирования</a:t>
            </a:r>
            <a:endParaRPr lang="ru-RU" sz="12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61814" y="5825858"/>
            <a:ext cx="2889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начинающим программистам, имеющим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базовые навыки и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представление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 программировании</a:t>
            </a:r>
            <a:endParaRPr lang="ru-RU" sz="12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4063" y="2299210"/>
            <a:ext cx="7707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Программы на Java используют более  3 миллиардов устройств в мире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83973" y="3790966"/>
            <a:ext cx="4578212" cy="5262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Слушатели курса научатся программировать с нуля. </a:t>
            </a:r>
            <a:r>
              <a:rPr lang="en-US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/>
            </a:r>
            <a:br>
              <a:rPr lang="en-US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</a:b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Начнут нарабатывать опыт на практике.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809954" y="3366792"/>
            <a:ext cx="1991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ЗНАНИЯ И НАВЫКИ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031" y="3197378"/>
            <a:ext cx="397673" cy="3888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83973" y="4448158"/>
            <a:ext cx="4765922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Слушатели курса смогут создавать код, который будут  </a:t>
            </a:r>
            <a:r>
              <a:rPr lang="en-US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/>
            </a:r>
            <a:br>
              <a:rPr lang="en-US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</a:b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запускать по всей планете - от Москвы до Кейптауна и Токио.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67538" y="5073259"/>
            <a:ext cx="4578212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Слушатели курса приобретут новые парадигмы мышления </a:t>
            </a:r>
            <a:r>
              <a:rPr lang="en-US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/>
            </a:r>
            <a:br>
              <a:rPr lang="en-US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</a:b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и профессиональное сообщество однокурсников и преподавателей — то, что дают известные офлайн-вузы.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855736" y="3069537"/>
            <a:ext cx="5336264" cy="2782623"/>
          </a:xfrm>
          <a:custGeom>
            <a:avLst/>
            <a:gdLst>
              <a:gd name="connsiteX0" fmla="*/ 0 w 5972175"/>
              <a:gd name="connsiteY0" fmla="*/ 635911 h 3815392"/>
              <a:gd name="connsiteX1" fmla="*/ 635911 w 5972175"/>
              <a:gd name="connsiteY1" fmla="*/ 0 h 3815392"/>
              <a:gd name="connsiteX2" fmla="*/ 5336264 w 5972175"/>
              <a:gd name="connsiteY2" fmla="*/ 0 h 3815392"/>
              <a:gd name="connsiteX3" fmla="*/ 5972175 w 5972175"/>
              <a:gd name="connsiteY3" fmla="*/ 635911 h 3815392"/>
              <a:gd name="connsiteX4" fmla="*/ 5972175 w 5972175"/>
              <a:gd name="connsiteY4" fmla="*/ 3179481 h 3815392"/>
              <a:gd name="connsiteX5" fmla="*/ 5336264 w 5972175"/>
              <a:gd name="connsiteY5" fmla="*/ 3815392 h 3815392"/>
              <a:gd name="connsiteX6" fmla="*/ 635911 w 5972175"/>
              <a:gd name="connsiteY6" fmla="*/ 3815392 h 3815392"/>
              <a:gd name="connsiteX7" fmla="*/ 0 w 5972175"/>
              <a:gd name="connsiteY7" fmla="*/ 3179481 h 3815392"/>
              <a:gd name="connsiteX8" fmla="*/ 0 w 5972175"/>
              <a:gd name="connsiteY8" fmla="*/ 635911 h 3815392"/>
              <a:gd name="connsiteX0" fmla="*/ 5972175 w 6063615"/>
              <a:gd name="connsiteY0" fmla="*/ 635911 h 3815392"/>
              <a:gd name="connsiteX1" fmla="*/ 5972175 w 6063615"/>
              <a:gd name="connsiteY1" fmla="*/ 3179481 h 3815392"/>
              <a:gd name="connsiteX2" fmla="*/ 5336264 w 6063615"/>
              <a:gd name="connsiteY2" fmla="*/ 3815392 h 3815392"/>
              <a:gd name="connsiteX3" fmla="*/ 635911 w 6063615"/>
              <a:gd name="connsiteY3" fmla="*/ 3815392 h 3815392"/>
              <a:gd name="connsiteX4" fmla="*/ 0 w 6063615"/>
              <a:gd name="connsiteY4" fmla="*/ 3179481 h 3815392"/>
              <a:gd name="connsiteX5" fmla="*/ 0 w 6063615"/>
              <a:gd name="connsiteY5" fmla="*/ 635911 h 3815392"/>
              <a:gd name="connsiteX6" fmla="*/ 635911 w 6063615"/>
              <a:gd name="connsiteY6" fmla="*/ 0 h 3815392"/>
              <a:gd name="connsiteX7" fmla="*/ 5336264 w 6063615"/>
              <a:gd name="connsiteY7" fmla="*/ 0 h 3815392"/>
              <a:gd name="connsiteX8" fmla="*/ 6063615 w 6063615"/>
              <a:gd name="connsiteY8" fmla="*/ 727351 h 3815392"/>
              <a:gd name="connsiteX0" fmla="*/ 5972175 w 5972175"/>
              <a:gd name="connsiteY0" fmla="*/ 635911 h 3815392"/>
              <a:gd name="connsiteX1" fmla="*/ 5972175 w 5972175"/>
              <a:gd name="connsiteY1" fmla="*/ 3179481 h 3815392"/>
              <a:gd name="connsiteX2" fmla="*/ 5336264 w 5972175"/>
              <a:gd name="connsiteY2" fmla="*/ 3815392 h 3815392"/>
              <a:gd name="connsiteX3" fmla="*/ 635911 w 5972175"/>
              <a:gd name="connsiteY3" fmla="*/ 3815392 h 3815392"/>
              <a:gd name="connsiteX4" fmla="*/ 0 w 5972175"/>
              <a:gd name="connsiteY4" fmla="*/ 3179481 h 3815392"/>
              <a:gd name="connsiteX5" fmla="*/ 0 w 5972175"/>
              <a:gd name="connsiteY5" fmla="*/ 635911 h 3815392"/>
              <a:gd name="connsiteX6" fmla="*/ 635911 w 5972175"/>
              <a:gd name="connsiteY6" fmla="*/ 0 h 3815392"/>
              <a:gd name="connsiteX7" fmla="*/ 5336264 w 5972175"/>
              <a:gd name="connsiteY7" fmla="*/ 0 h 3815392"/>
              <a:gd name="connsiteX0" fmla="*/ 5972175 w 5972175"/>
              <a:gd name="connsiteY0" fmla="*/ 3179481 h 3815392"/>
              <a:gd name="connsiteX1" fmla="*/ 5336264 w 5972175"/>
              <a:gd name="connsiteY1" fmla="*/ 3815392 h 3815392"/>
              <a:gd name="connsiteX2" fmla="*/ 635911 w 5972175"/>
              <a:gd name="connsiteY2" fmla="*/ 3815392 h 3815392"/>
              <a:gd name="connsiteX3" fmla="*/ 0 w 5972175"/>
              <a:gd name="connsiteY3" fmla="*/ 3179481 h 3815392"/>
              <a:gd name="connsiteX4" fmla="*/ 0 w 5972175"/>
              <a:gd name="connsiteY4" fmla="*/ 635911 h 3815392"/>
              <a:gd name="connsiteX5" fmla="*/ 635911 w 5972175"/>
              <a:gd name="connsiteY5" fmla="*/ 0 h 3815392"/>
              <a:gd name="connsiteX6" fmla="*/ 5336264 w 5972175"/>
              <a:gd name="connsiteY6" fmla="*/ 0 h 3815392"/>
              <a:gd name="connsiteX0" fmla="*/ 5336264 w 5336264"/>
              <a:gd name="connsiteY0" fmla="*/ 3815392 h 3815392"/>
              <a:gd name="connsiteX1" fmla="*/ 635911 w 5336264"/>
              <a:gd name="connsiteY1" fmla="*/ 3815392 h 3815392"/>
              <a:gd name="connsiteX2" fmla="*/ 0 w 5336264"/>
              <a:gd name="connsiteY2" fmla="*/ 3179481 h 3815392"/>
              <a:gd name="connsiteX3" fmla="*/ 0 w 5336264"/>
              <a:gd name="connsiteY3" fmla="*/ 635911 h 3815392"/>
              <a:gd name="connsiteX4" fmla="*/ 635911 w 5336264"/>
              <a:gd name="connsiteY4" fmla="*/ 0 h 3815392"/>
              <a:gd name="connsiteX5" fmla="*/ 5336264 w 5336264"/>
              <a:gd name="connsiteY5" fmla="*/ 0 h 381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264" h="3815392">
                <a:moveTo>
                  <a:pt x="5336264" y="3815392"/>
                </a:moveTo>
                <a:lnTo>
                  <a:pt x="635911" y="3815392"/>
                </a:lnTo>
                <a:cubicBezTo>
                  <a:pt x="284707" y="3815392"/>
                  <a:pt x="0" y="3530685"/>
                  <a:pt x="0" y="3179481"/>
                </a:cubicBezTo>
                <a:lnTo>
                  <a:pt x="0" y="635911"/>
                </a:lnTo>
                <a:cubicBezTo>
                  <a:pt x="0" y="284707"/>
                  <a:pt x="284707" y="0"/>
                  <a:pt x="635911" y="0"/>
                </a:cubicBezTo>
                <a:lnTo>
                  <a:pt x="5336264" y="0"/>
                </a:lnTo>
              </a:path>
            </a:pathLst>
          </a:custGeom>
          <a:noFill/>
          <a:ln w="19050">
            <a:solidFill>
              <a:srgbClr val="21A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680109" y="1667625"/>
            <a:ext cx="139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&gt;10тыс.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41076" y="1556770"/>
            <a:ext cx="16868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вакансий на самом</a:t>
            </a:r>
            <a:r>
              <a:rPr lang="en-US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br>
              <a:rPr lang="en-US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</a:br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востребованном языке программирования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67823" y="1654451"/>
            <a:ext cx="144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~250тыс.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56760" y="1677534"/>
            <a:ext cx="14385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одна из самых высоких зарплат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7553109" y="1566338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4640165" y="1566339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75438" y="1657403"/>
            <a:ext cx="144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</a:t>
            </a:r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en-US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JAVA </a:t>
            </a:r>
            <a:endParaRPr lang="ru-RU" sz="2400" dirty="0" smtClean="0">
              <a:solidFill>
                <a:srgbClr val="F3A81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33238" y="1566338"/>
            <a:ext cx="19187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Написаны</a:t>
            </a:r>
            <a:r>
              <a:rPr lang="en-US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Telegram, Twitter, Chrome, Uber, Netflix, </a:t>
            </a:r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Одноклассники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r="13551" b="3507"/>
          <a:stretch/>
        </p:blipFill>
        <p:spPr>
          <a:xfrm>
            <a:off x="-59489" y="2189611"/>
            <a:ext cx="3054699" cy="47439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7648" r="32224" b="57076"/>
          <a:stretch/>
        </p:blipFill>
        <p:spPr>
          <a:xfrm>
            <a:off x="1953795" y="4071012"/>
            <a:ext cx="2031688" cy="279926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243827" y="1631367"/>
            <a:ext cx="174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150 000₽  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V="1">
            <a:off x="10229113" y="1543254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5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69120"/>
            <a:ext cx="93118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JAVA Developer (JAVA-</a:t>
            </a:r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разработчик)</a:t>
            </a:r>
          </a:p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структура программы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2799419" y="791968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Входное тестирование </a:t>
            </a:r>
            <a:endParaRPr lang="ru-RU" sz="105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799419" y="2815168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</a:t>
            </a:r>
            <a:endParaRPr lang="ru-RU" sz="105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799419" y="3157686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Базовый уровень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799419" y="4519582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Тестирование, собеседование с преподавателем</a:t>
            </a:r>
            <a:endParaRPr lang="ru-RU" sz="105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799418" y="4825686"/>
            <a:ext cx="4090438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Обучение в школах</a:t>
            </a:r>
          </a:p>
        </p:txBody>
      </p:sp>
      <p:sp>
        <p:nvSpPr>
          <p:cNvPr id="53" name="Прямоугольник 30"/>
          <p:cNvSpPr/>
          <p:nvPr/>
        </p:nvSpPr>
        <p:spPr>
          <a:xfrm rot="10800000">
            <a:off x="2451653" y="3619350"/>
            <a:ext cx="96225" cy="900231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2282572" y="3884657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5" name="Прямоугольник 30"/>
          <p:cNvSpPr/>
          <p:nvPr/>
        </p:nvSpPr>
        <p:spPr>
          <a:xfrm rot="10800000">
            <a:off x="2438844" y="1595726"/>
            <a:ext cx="83576" cy="1238187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2229653" y="1987943"/>
            <a:ext cx="86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7" name="Прямоугольник 30"/>
          <p:cNvSpPr/>
          <p:nvPr/>
        </p:nvSpPr>
        <p:spPr>
          <a:xfrm rot="10800000">
            <a:off x="2451649" y="5102683"/>
            <a:ext cx="96228" cy="1568181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2257113" y="5748274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4EC95F-9F5B-4B0B-AADB-4FA542F68AB0}"/>
              </a:ext>
            </a:extLst>
          </p:cNvPr>
          <p:cNvSpPr txBox="1"/>
          <p:nvPr/>
        </p:nvSpPr>
        <p:spPr>
          <a:xfrm>
            <a:off x="2799420" y="1612701"/>
            <a:ext cx="4090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программирования (68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алгоритмических задач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математического анализа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линейной алгебры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теории вероятностей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математической статистики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AC9859-0FA5-411A-9D30-64D852623214}"/>
              </a:ext>
            </a:extLst>
          </p:cNvPr>
          <p:cNvSpPr txBox="1"/>
          <p:nvPr/>
        </p:nvSpPr>
        <p:spPr>
          <a:xfrm>
            <a:off x="2799419" y="3653968"/>
            <a:ext cx="4090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цифровые технологии (8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разработки на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Java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1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8DC3E8-F45F-4228-9CC3-5FC3F64D1584}"/>
              </a:ext>
            </a:extLst>
          </p:cNvPr>
          <p:cNvSpPr txBox="1"/>
          <p:nvPr/>
        </p:nvSpPr>
        <p:spPr>
          <a:xfrm>
            <a:off x="2799418" y="5055038"/>
            <a:ext cx="40904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Сборщик (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Maven/Gradle)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Концепты проектирования ООП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исключений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WebServer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Java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Многопоточность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 API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Распределенная обработка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799420" y="1134062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Начальный уровень – электронные курсы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тестирование сдано более чем на 35%</a:t>
            </a:r>
            <a:endParaRPr lang="ru-RU" sz="1200" b="1" dirty="0">
              <a:solidFill>
                <a:schemeClr val="bg1">
                  <a:lumMod val="50000"/>
                </a:schemeClr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2124877" y="1612701"/>
            <a:ext cx="8708" cy="4953566"/>
          </a:xfrm>
          <a:prstGeom prst="straightConnector1">
            <a:avLst/>
          </a:prstGeom>
          <a:ln>
            <a:solidFill>
              <a:srgbClr val="F3A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70" y="0"/>
            <a:ext cx="381033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2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193891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 Data Analyst (Аналитик данных)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9619" y="645718"/>
            <a:ext cx="10329831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За последние несколько лет такие компании, как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Google, Amazon, IBM, Uber, создали сотни рабочих мест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для аналитиков больших данных. Аналитики данных </a:t>
            </a:r>
            <a:r>
              <a:rPr lang="ru-RU" sz="1200" b="1" dirty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нужны во всех сферах бизнеса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: от маркетинга и продаж до разработки продуктов, от финансов до управленческих решений. Задача аналитика данных: изучать и выявлять взаимосвязи в огромных массивах информации. </a:t>
            </a:r>
            <a:endParaRPr lang="ru-RU" sz="1200" dirty="0" smtClean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spcAft>
                <a:spcPts val="400"/>
              </a:spcAft>
            </a:pPr>
            <a:r>
              <a:rPr lang="ru-RU" sz="12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Аналитик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данных извлекает из данных смысл: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структурирует, визуализирует и анализирует большие объёмы данных, формулирует и проверяет гипотезы, находит закономерности и делает выводы. 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Он активно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применяет компьютерные технологии </a:t>
            </a:r>
            <a:r>
              <a:rPr lang="ru-RU" sz="1200" b="1" dirty="0" smtClean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для подготовки </a:t>
            </a:r>
            <a:r>
              <a:rPr lang="ru-RU" sz="1200" b="1" dirty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объективных прогнозов событий и обнаружения скрытых закономерностей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. </a:t>
            </a:r>
            <a:endParaRPr lang="ru-RU" sz="1200" b="1" dirty="0" smtClean="0"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spcAft>
                <a:spcPts val="400"/>
              </a:spcAft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Его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работа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помогает принимать решения в бизнесе, управлении и науке.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2323" y="3225733"/>
            <a:ext cx="1337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ЦЕЛЬ КУРСА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45" y="3052678"/>
            <a:ext cx="498879" cy="480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2573" y="3693212"/>
            <a:ext cx="4927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Изучение методов сбора, анализа и презентации данных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72052" y="4452491"/>
            <a:ext cx="340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КУРС ИДЕАЛЬНО ПОДОЙДЕТ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72" y="4238477"/>
            <a:ext cx="570159" cy="5495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80552" y="4843022"/>
            <a:ext cx="4927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студентам, незнакомым с анализом данных</a:t>
            </a:r>
          </a:p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endParaRPr lang="ru-RU" sz="1000" dirty="0" smtClean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76519" y="526071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преподавателям, для которых необходима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экспертиза в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области анализа данных</a:t>
            </a:r>
          </a:p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endParaRPr lang="ru-RU" sz="10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76519" y="5795433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начинающим программистам, имеющим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базовые </a:t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навыки и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представление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программировании </a:t>
            </a:r>
          </a:p>
          <a:p>
            <a:pPr lvl="0">
              <a:buClr>
                <a:srgbClr val="00D900"/>
              </a:buClr>
            </a:pPr>
            <a:endParaRPr lang="ru-RU" sz="10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01190" y="3675747"/>
            <a:ext cx="5189726" cy="9694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сможет углубить знания и навыки в программировании на Python. Научиться использовать аналитические системы и работать с базами данных, решать бизнес-задачи — усилить  своё портфолио мощными проектами.</a:t>
            </a:r>
            <a:endParaRPr lang="ru-RU" sz="1200" dirty="0">
              <a:latin typeface="SB Sans Display" panose="020B0503040504020204" pitchFamily="34" charset="0"/>
              <a:ea typeface="Open Sans" charset="0"/>
              <a:cs typeface="SB Sans Display" panose="020B0503040504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04802" y="3293094"/>
            <a:ext cx="1991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ЗНАНИЯ И НАВЫКИ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697" y="3180282"/>
            <a:ext cx="397673" cy="3888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99798" y="4626431"/>
            <a:ext cx="5162200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получит базовые навыки по аналитике, статистике , математике и программированию. Научится формулировать и проверять гипотезы на основе анализа данных</a:t>
            </a:r>
            <a:endParaRPr lang="ru-RU" sz="1200" dirty="0">
              <a:latin typeface="SB Sans Display" panose="020B0503040504020204" pitchFamily="34" charset="0"/>
              <a:ea typeface="Open Sans" charset="0"/>
              <a:cs typeface="SB Sans Display" panose="020B050304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32165" y="5386899"/>
            <a:ext cx="5759835" cy="9787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buClr>
                <a:srgbClr val="00D900"/>
              </a:buClr>
            </a:pPr>
            <a:r>
              <a:rPr lang="ru-RU" sz="1200" b="1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Более 30 тем курса разработаны на основе требований работодателей методологами-практиками программирования. Слушатели курса научатся собирать и обрабатывать запросы бизнеса на аналитику, предоставлять метрики в понятном виде и определять точку приложения усилий.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41199" y="2992992"/>
            <a:ext cx="5950801" cy="3495176"/>
          </a:xfrm>
          <a:custGeom>
            <a:avLst/>
            <a:gdLst>
              <a:gd name="connsiteX0" fmla="*/ 0 w 5972175"/>
              <a:gd name="connsiteY0" fmla="*/ 635911 h 3815392"/>
              <a:gd name="connsiteX1" fmla="*/ 635911 w 5972175"/>
              <a:gd name="connsiteY1" fmla="*/ 0 h 3815392"/>
              <a:gd name="connsiteX2" fmla="*/ 5336264 w 5972175"/>
              <a:gd name="connsiteY2" fmla="*/ 0 h 3815392"/>
              <a:gd name="connsiteX3" fmla="*/ 5972175 w 5972175"/>
              <a:gd name="connsiteY3" fmla="*/ 635911 h 3815392"/>
              <a:gd name="connsiteX4" fmla="*/ 5972175 w 5972175"/>
              <a:gd name="connsiteY4" fmla="*/ 3179481 h 3815392"/>
              <a:gd name="connsiteX5" fmla="*/ 5336264 w 5972175"/>
              <a:gd name="connsiteY5" fmla="*/ 3815392 h 3815392"/>
              <a:gd name="connsiteX6" fmla="*/ 635911 w 5972175"/>
              <a:gd name="connsiteY6" fmla="*/ 3815392 h 3815392"/>
              <a:gd name="connsiteX7" fmla="*/ 0 w 5972175"/>
              <a:gd name="connsiteY7" fmla="*/ 3179481 h 3815392"/>
              <a:gd name="connsiteX8" fmla="*/ 0 w 5972175"/>
              <a:gd name="connsiteY8" fmla="*/ 635911 h 3815392"/>
              <a:gd name="connsiteX0" fmla="*/ 5972175 w 6063615"/>
              <a:gd name="connsiteY0" fmla="*/ 635911 h 3815392"/>
              <a:gd name="connsiteX1" fmla="*/ 5972175 w 6063615"/>
              <a:gd name="connsiteY1" fmla="*/ 3179481 h 3815392"/>
              <a:gd name="connsiteX2" fmla="*/ 5336264 w 6063615"/>
              <a:gd name="connsiteY2" fmla="*/ 3815392 h 3815392"/>
              <a:gd name="connsiteX3" fmla="*/ 635911 w 6063615"/>
              <a:gd name="connsiteY3" fmla="*/ 3815392 h 3815392"/>
              <a:gd name="connsiteX4" fmla="*/ 0 w 6063615"/>
              <a:gd name="connsiteY4" fmla="*/ 3179481 h 3815392"/>
              <a:gd name="connsiteX5" fmla="*/ 0 w 6063615"/>
              <a:gd name="connsiteY5" fmla="*/ 635911 h 3815392"/>
              <a:gd name="connsiteX6" fmla="*/ 635911 w 6063615"/>
              <a:gd name="connsiteY6" fmla="*/ 0 h 3815392"/>
              <a:gd name="connsiteX7" fmla="*/ 5336264 w 6063615"/>
              <a:gd name="connsiteY7" fmla="*/ 0 h 3815392"/>
              <a:gd name="connsiteX8" fmla="*/ 6063615 w 6063615"/>
              <a:gd name="connsiteY8" fmla="*/ 727351 h 3815392"/>
              <a:gd name="connsiteX0" fmla="*/ 5972175 w 5972175"/>
              <a:gd name="connsiteY0" fmla="*/ 635911 h 3815392"/>
              <a:gd name="connsiteX1" fmla="*/ 5972175 w 5972175"/>
              <a:gd name="connsiteY1" fmla="*/ 3179481 h 3815392"/>
              <a:gd name="connsiteX2" fmla="*/ 5336264 w 5972175"/>
              <a:gd name="connsiteY2" fmla="*/ 3815392 h 3815392"/>
              <a:gd name="connsiteX3" fmla="*/ 635911 w 5972175"/>
              <a:gd name="connsiteY3" fmla="*/ 3815392 h 3815392"/>
              <a:gd name="connsiteX4" fmla="*/ 0 w 5972175"/>
              <a:gd name="connsiteY4" fmla="*/ 3179481 h 3815392"/>
              <a:gd name="connsiteX5" fmla="*/ 0 w 5972175"/>
              <a:gd name="connsiteY5" fmla="*/ 635911 h 3815392"/>
              <a:gd name="connsiteX6" fmla="*/ 635911 w 5972175"/>
              <a:gd name="connsiteY6" fmla="*/ 0 h 3815392"/>
              <a:gd name="connsiteX7" fmla="*/ 5336264 w 5972175"/>
              <a:gd name="connsiteY7" fmla="*/ 0 h 3815392"/>
              <a:gd name="connsiteX0" fmla="*/ 5972175 w 5972175"/>
              <a:gd name="connsiteY0" fmla="*/ 3179481 h 3815392"/>
              <a:gd name="connsiteX1" fmla="*/ 5336264 w 5972175"/>
              <a:gd name="connsiteY1" fmla="*/ 3815392 h 3815392"/>
              <a:gd name="connsiteX2" fmla="*/ 635911 w 5972175"/>
              <a:gd name="connsiteY2" fmla="*/ 3815392 h 3815392"/>
              <a:gd name="connsiteX3" fmla="*/ 0 w 5972175"/>
              <a:gd name="connsiteY3" fmla="*/ 3179481 h 3815392"/>
              <a:gd name="connsiteX4" fmla="*/ 0 w 5972175"/>
              <a:gd name="connsiteY4" fmla="*/ 635911 h 3815392"/>
              <a:gd name="connsiteX5" fmla="*/ 635911 w 5972175"/>
              <a:gd name="connsiteY5" fmla="*/ 0 h 3815392"/>
              <a:gd name="connsiteX6" fmla="*/ 5336264 w 5972175"/>
              <a:gd name="connsiteY6" fmla="*/ 0 h 3815392"/>
              <a:gd name="connsiteX0" fmla="*/ 5336264 w 5336264"/>
              <a:gd name="connsiteY0" fmla="*/ 3815392 h 3815392"/>
              <a:gd name="connsiteX1" fmla="*/ 635911 w 5336264"/>
              <a:gd name="connsiteY1" fmla="*/ 3815392 h 3815392"/>
              <a:gd name="connsiteX2" fmla="*/ 0 w 5336264"/>
              <a:gd name="connsiteY2" fmla="*/ 3179481 h 3815392"/>
              <a:gd name="connsiteX3" fmla="*/ 0 w 5336264"/>
              <a:gd name="connsiteY3" fmla="*/ 635911 h 3815392"/>
              <a:gd name="connsiteX4" fmla="*/ 635911 w 5336264"/>
              <a:gd name="connsiteY4" fmla="*/ 0 h 3815392"/>
              <a:gd name="connsiteX5" fmla="*/ 5336264 w 5336264"/>
              <a:gd name="connsiteY5" fmla="*/ 0 h 381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264" h="3815392">
                <a:moveTo>
                  <a:pt x="5336264" y="3815392"/>
                </a:moveTo>
                <a:lnTo>
                  <a:pt x="635911" y="3815392"/>
                </a:lnTo>
                <a:cubicBezTo>
                  <a:pt x="284707" y="3815392"/>
                  <a:pt x="0" y="3530685"/>
                  <a:pt x="0" y="3179481"/>
                </a:cubicBezTo>
                <a:lnTo>
                  <a:pt x="0" y="635911"/>
                </a:lnTo>
                <a:cubicBezTo>
                  <a:pt x="0" y="284707"/>
                  <a:pt x="284707" y="0"/>
                  <a:pt x="635911" y="0"/>
                </a:cubicBezTo>
                <a:lnTo>
                  <a:pt x="5336264" y="0"/>
                </a:lnTo>
              </a:path>
            </a:pathLst>
          </a:custGeom>
          <a:noFill/>
          <a:ln w="19050">
            <a:solidFill>
              <a:srgbClr val="21A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685003" y="2216562"/>
            <a:ext cx="117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&gt;7тыс.</a:t>
            </a:r>
            <a:endParaRPr lang="ru-RU" sz="2400" dirty="0">
              <a:solidFill>
                <a:srgbClr val="F3A81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10455" y="2241666"/>
            <a:ext cx="1433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вакансий на рынке аналитики данных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15117" y="2204972"/>
            <a:ext cx="144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~150тыс.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64852" y="2219184"/>
            <a:ext cx="173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одна из самых высоких зарплат аналитиков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4495220" y="2209021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 flipV="1">
            <a:off x="7823011" y="2073825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942907" y="2202890"/>
            <a:ext cx="180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150 000₽ </a:t>
            </a:r>
          </a:p>
        </p:txBody>
      </p:sp>
    </p:spTree>
    <p:extLst>
      <p:ext uri="{BB962C8B-B14F-4D97-AF65-F5344CB8AC3E}">
        <p14:creationId xmlns:p14="http://schemas.microsoft.com/office/powerpoint/2010/main" val="396385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69120"/>
            <a:ext cx="93118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2000" b="1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Data Analyst (Аналитик данных)</a:t>
            </a:r>
          </a:p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структура программы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2564307" y="826804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Входное тестирование </a:t>
            </a:r>
            <a:endParaRPr lang="ru-RU" sz="105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564307" y="2753751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</a:t>
            </a:r>
            <a:endParaRPr lang="ru-RU" sz="105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564307" y="3096269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Базовый уровень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564307" y="4602543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Тестирование, собеседование с преподавателем</a:t>
            </a:r>
            <a:endParaRPr lang="ru-RU" sz="105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564306" y="4908647"/>
            <a:ext cx="4090438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Обучение в школах</a:t>
            </a:r>
          </a:p>
        </p:txBody>
      </p:sp>
      <p:sp>
        <p:nvSpPr>
          <p:cNvPr id="53" name="Прямоугольник 30"/>
          <p:cNvSpPr/>
          <p:nvPr/>
        </p:nvSpPr>
        <p:spPr>
          <a:xfrm rot="10800000">
            <a:off x="2216541" y="3557933"/>
            <a:ext cx="96225" cy="900231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2047460" y="3823240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5" name="Прямоугольник 30"/>
          <p:cNvSpPr/>
          <p:nvPr/>
        </p:nvSpPr>
        <p:spPr>
          <a:xfrm rot="10800000">
            <a:off x="2203732" y="1630562"/>
            <a:ext cx="109034" cy="1123187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1994541" y="2022779"/>
            <a:ext cx="86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7" name="Прямоугольник 30"/>
          <p:cNvSpPr/>
          <p:nvPr/>
        </p:nvSpPr>
        <p:spPr>
          <a:xfrm rot="10800000">
            <a:off x="2216537" y="5185644"/>
            <a:ext cx="96228" cy="1568181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2042286" y="5843230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4EC95F-9F5B-4B0B-AADB-4FA542F68AB0}"/>
              </a:ext>
            </a:extLst>
          </p:cNvPr>
          <p:cNvSpPr txBox="1"/>
          <p:nvPr/>
        </p:nvSpPr>
        <p:spPr>
          <a:xfrm>
            <a:off x="2564308" y="1647537"/>
            <a:ext cx="4090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программирования (68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алгоритмических задач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математического анализа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линейной алгебры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теории вероятностей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математической статистики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AC9859-0FA5-411A-9D30-64D852623214}"/>
              </a:ext>
            </a:extLst>
          </p:cNvPr>
          <p:cNvSpPr txBox="1"/>
          <p:nvPr/>
        </p:nvSpPr>
        <p:spPr>
          <a:xfrm>
            <a:off x="2564307" y="3592551"/>
            <a:ext cx="40904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Современные цифровые технологии (8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Основы SQL (15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Основы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анализа данных (32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#5 Прикладной анализ данных (16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8DC3E8-F45F-4228-9CC3-5FC3F64D1584}"/>
              </a:ext>
            </a:extLst>
          </p:cNvPr>
          <p:cNvSpPr txBox="1"/>
          <p:nvPr/>
        </p:nvSpPr>
        <p:spPr>
          <a:xfrm>
            <a:off x="2564306" y="5137999"/>
            <a:ext cx="40904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работа с данными в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текстовых данных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больших массивов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Погружение в SQL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данных из интернета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концептуальной схемы БД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распределения по выборке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 машинного обучения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BI/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QlikView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564308" y="1168898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Начальный уровень – электронные курсы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967" y="-6382"/>
            <a:ext cx="3981033" cy="6858594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1969811" y="1630562"/>
            <a:ext cx="8708" cy="4953566"/>
          </a:xfrm>
          <a:prstGeom prst="straightConnector1">
            <a:avLst/>
          </a:prstGeom>
          <a:ln>
            <a:solidFill>
              <a:srgbClr val="F3A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2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193891"/>
            <a:ext cx="9311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 Data Engineer (Инженер по данным)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9619" y="645718"/>
            <a:ext cx="10413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Задача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инженера данных: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работать с огромных массивах данных – собирать, обрабатывать и хранить правильным образом.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Инженер данных </a:t>
            </a:r>
            <a:r>
              <a:rPr lang="ru-RU" sz="1200" b="1" dirty="0">
                <a:solidFill>
                  <a:srgbClr val="21A03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обеспечивает инфраструктуру для хранения данных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. Эффективные правила обработки данных, которые требуют меньше ресурсов и снижают потери и сбои. А также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формирует условия для сбора информации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, </a:t>
            </a:r>
            <a:r>
              <a:rPr lang="ru-RU" sz="1200" b="1" dirty="0">
                <a:latin typeface="SB Sans Display" panose="020B0503040504020204" pitchFamily="34" charset="0"/>
                <a:cs typeface="SB Sans Display" panose="020B0503040504020204" pitchFamily="34" charset="0"/>
              </a:rPr>
              <a:t>которая должна попасть на обработку и последующее </a:t>
            </a:r>
            <a:r>
              <a:rPr lang="ru-RU" sz="120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хранение. 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Можно </a:t>
            </a:r>
            <a:r>
              <a:rPr lang="ru-RU" sz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утверждать, что ученый может открыть новую звезду, но не может создать её. Для этого ему пришлось бы обратиться к инженеру. Без инженера по данным математические модели исследователей данных часто не имеют никакой ценности</a:t>
            </a: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.</a:t>
            </a:r>
            <a:endParaRPr lang="ru-RU" sz="12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6192" y="3102442"/>
            <a:ext cx="13374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ЦЕЛЬ КУРСА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4" y="2929387"/>
            <a:ext cx="498879" cy="480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6442" y="3569921"/>
            <a:ext cx="4927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Получение знаний по извлечению, преобразованию </a:t>
            </a:r>
            <a:b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и обработке данных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85921" y="4329200"/>
            <a:ext cx="340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КУРС ИДЕАЛЬНО ПОДОЙДЕТ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1" y="4115186"/>
            <a:ext cx="570159" cy="5495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4421" y="4719731"/>
            <a:ext cx="4927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студентам, незнакомым с анализом данных</a:t>
            </a:r>
          </a:p>
          <a:p>
            <a:pPr marL="17145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endParaRPr lang="ru-RU" sz="1000" dirty="0" smtClean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0388" y="5092533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преподавателям, для которых необходима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экспертиза в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области анализа данных</a:t>
            </a:r>
          </a:p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endParaRPr lang="ru-RU" sz="10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0388" y="5605890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начинающим программистам, имеющим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базовые </a:t>
            </a:r>
            <a:b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навыки и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представление </a:t>
            </a:r>
            <a:r>
              <a:rPr lang="ru-RU" sz="1200" dirty="0" smtClean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 </a:t>
            </a:r>
            <a:r>
              <a:rPr lang="ru-RU" sz="1200" dirty="0">
                <a:solidFill>
                  <a:prstClr val="black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программировании </a:t>
            </a:r>
          </a:p>
          <a:p>
            <a:pPr lvl="0">
              <a:buClr>
                <a:srgbClr val="00D900"/>
              </a:buClr>
            </a:pPr>
            <a:endParaRPr lang="ru-RU" sz="1000" dirty="0">
              <a:solidFill>
                <a:prstClr val="black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89670" y="3722713"/>
            <a:ext cx="5525347" cy="9694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улучшит свои знания и навыки в программировании на Python (или обучится с нуля). Научатся использовать аналитические системы и SQL, решать бизнес-задачи, работая над интересными проектами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096835" y="3410219"/>
            <a:ext cx="1991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ЗНАНИЯ И НАВЫКИ</a:t>
            </a:r>
            <a:endParaRPr lang="ru-RU" sz="1400" b="1" dirty="0">
              <a:solidFill>
                <a:srgbClr val="21A03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912" y="3240805"/>
            <a:ext cx="397673" cy="3888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89670" y="4619324"/>
            <a:ext cx="5162200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получит базовые навыки по аналитике, статистике, программированию и работе с огромными базами данных (big data). Дополнит имеющиеся знания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02408" y="5300491"/>
            <a:ext cx="5149462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00D900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SB Sans Display" panose="020B0503040504020204" pitchFamily="34" charset="0"/>
                <a:ea typeface="Open Sans" charset="0"/>
                <a:cs typeface="SB Sans Display" panose="020B0503040504020204" pitchFamily="34" charset="0"/>
              </a:rPr>
              <a:t>Слушатель курса научится эффективно автоматизировать аналитические исследования и получать максимум пользы из данных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41198" y="3054463"/>
            <a:ext cx="5950801" cy="2989378"/>
          </a:xfrm>
          <a:custGeom>
            <a:avLst/>
            <a:gdLst>
              <a:gd name="connsiteX0" fmla="*/ 0 w 5972175"/>
              <a:gd name="connsiteY0" fmla="*/ 635911 h 3815392"/>
              <a:gd name="connsiteX1" fmla="*/ 635911 w 5972175"/>
              <a:gd name="connsiteY1" fmla="*/ 0 h 3815392"/>
              <a:gd name="connsiteX2" fmla="*/ 5336264 w 5972175"/>
              <a:gd name="connsiteY2" fmla="*/ 0 h 3815392"/>
              <a:gd name="connsiteX3" fmla="*/ 5972175 w 5972175"/>
              <a:gd name="connsiteY3" fmla="*/ 635911 h 3815392"/>
              <a:gd name="connsiteX4" fmla="*/ 5972175 w 5972175"/>
              <a:gd name="connsiteY4" fmla="*/ 3179481 h 3815392"/>
              <a:gd name="connsiteX5" fmla="*/ 5336264 w 5972175"/>
              <a:gd name="connsiteY5" fmla="*/ 3815392 h 3815392"/>
              <a:gd name="connsiteX6" fmla="*/ 635911 w 5972175"/>
              <a:gd name="connsiteY6" fmla="*/ 3815392 h 3815392"/>
              <a:gd name="connsiteX7" fmla="*/ 0 w 5972175"/>
              <a:gd name="connsiteY7" fmla="*/ 3179481 h 3815392"/>
              <a:gd name="connsiteX8" fmla="*/ 0 w 5972175"/>
              <a:gd name="connsiteY8" fmla="*/ 635911 h 3815392"/>
              <a:gd name="connsiteX0" fmla="*/ 5972175 w 6063615"/>
              <a:gd name="connsiteY0" fmla="*/ 635911 h 3815392"/>
              <a:gd name="connsiteX1" fmla="*/ 5972175 w 6063615"/>
              <a:gd name="connsiteY1" fmla="*/ 3179481 h 3815392"/>
              <a:gd name="connsiteX2" fmla="*/ 5336264 w 6063615"/>
              <a:gd name="connsiteY2" fmla="*/ 3815392 h 3815392"/>
              <a:gd name="connsiteX3" fmla="*/ 635911 w 6063615"/>
              <a:gd name="connsiteY3" fmla="*/ 3815392 h 3815392"/>
              <a:gd name="connsiteX4" fmla="*/ 0 w 6063615"/>
              <a:gd name="connsiteY4" fmla="*/ 3179481 h 3815392"/>
              <a:gd name="connsiteX5" fmla="*/ 0 w 6063615"/>
              <a:gd name="connsiteY5" fmla="*/ 635911 h 3815392"/>
              <a:gd name="connsiteX6" fmla="*/ 635911 w 6063615"/>
              <a:gd name="connsiteY6" fmla="*/ 0 h 3815392"/>
              <a:gd name="connsiteX7" fmla="*/ 5336264 w 6063615"/>
              <a:gd name="connsiteY7" fmla="*/ 0 h 3815392"/>
              <a:gd name="connsiteX8" fmla="*/ 6063615 w 6063615"/>
              <a:gd name="connsiteY8" fmla="*/ 727351 h 3815392"/>
              <a:gd name="connsiteX0" fmla="*/ 5972175 w 5972175"/>
              <a:gd name="connsiteY0" fmla="*/ 635911 h 3815392"/>
              <a:gd name="connsiteX1" fmla="*/ 5972175 w 5972175"/>
              <a:gd name="connsiteY1" fmla="*/ 3179481 h 3815392"/>
              <a:gd name="connsiteX2" fmla="*/ 5336264 w 5972175"/>
              <a:gd name="connsiteY2" fmla="*/ 3815392 h 3815392"/>
              <a:gd name="connsiteX3" fmla="*/ 635911 w 5972175"/>
              <a:gd name="connsiteY3" fmla="*/ 3815392 h 3815392"/>
              <a:gd name="connsiteX4" fmla="*/ 0 w 5972175"/>
              <a:gd name="connsiteY4" fmla="*/ 3179481 h 3815392"/>
              <a:gd name="connsiteX5" fmla="*/ 0 w 5972175"/>
              <a:gd name="connsiteY5" fmla="*/ 635911 h 3815392"/>
              <a:gd name="connsiteX6" fmla="*/ 635911 w 5972175"/>
              <a:gd name="connsiteY6" fmla="*/ 0 h 3815392"/>
              <a:gd name="connsiteX7" fmla="*/ 5336264 w 5972175"/>
              <a:gd name="connsiteY7" fmla="*/ 0 h 3815392"/>
              <a:gd name="connsiteX0" fmla="*/ 5972175 w 5972175"/>
              <a:gd name="connsiteY0" fmla="*/ 3179481 h 3815392"/>
              <a:gd name="connsiteX1" fmla="*/ 5336264 w 5972175"/>
              <a:gd name="connsiteY1" fmla="*/ 3815392 h 3815392"/>
              <a:gd name="connsiteX2" fmla="*/ 635911 w 5972175"/>
              <a:gd name="connsiteY2" fmla="*/ 3815392 h 3815392"/>
              <a:gd name="connsiteX3" fmla="*/ 0 w 5972175"/>
              <a:gd name="connsiteY3" fmla="*/ 3179481 h 3815392"/>
              <a:gd name="connsiteX4" fmla="*/ 0 w 5972175"/>
              <a:gd name="connsiteY4" fmla="*/ 635911 h 3815392"/>
              <a:gd name="connsiteX5" fmla="*/ 635911 w 5972175"/>
              <a:gd name="connsiteY5" fmla="*/ 0 h 3815392"/>
              <a:gd name="connsiteX6" fmla="*/ 5336264 w 5972175"/>
              <a:gd name="connsiteY6" fmla="*/ 0 h 3815392"/>
              <a:gd name="connsiteX0" fmla="*/ 5336264 w 5336264"/>
              <a:gd name="connsiteY0" fmla="*/ 3815392 h 3815392"/>
              <a:gd name="connsiteX1" fmla="*/ 635911 w 5336264"/>
              <a:gd name="connsiteY1" fmla="*/ 3815392 h 3815392"/>
              <a:gd name="connsiteX2" fmla="*/ 0 w 5336264"/>
              <a:gd name="connsiteY2" fmla="*/ 3179481 h 3815392"/>
              <a:gd name="connsiteX3" fmla="*/ 0 w 5336264"/>
              <a:gd name="connsiteY3" fmla="*/ 635911 h 3815392"/>
              <a:gd name="connsiteX4" fmla="*/ 635911 w 5336264"/>
              <a:gd name="connsiteY4" fmla="*/ 0 h 3815392"/>
              <a:gd name="connsiteX5" fmla="*/ 5336264 w 5336264"/>
              <a:gd name="connsiteY5" fmla="*/ 0 h 381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264" h="3815392">
                <a:moveTo>
                  <a:pt x="5336264" y="3815392"/>
                </a:moveTo>
                <a:lnTo>
                  <a:pt x="635911" y="3815392"/>
                </a:lnTo>
                <a:cubicBezTo>
                  <a:pt x="284707" y="3815392"/>
                  <a:pt x="0" y="3530685"/>
                  <a:pt x="0" y="3179481"/>
                </a:cubicBezTo>
                <a:lnTo>
                  <a:pt x="0" y="635911"/>
                </a:lnTo>
                <a:cubicBezTo>
                  <a:pt x="0" y="284707"/>
                  <a:pt x="284707" y="0"/>
                  <a:pt x="635911" y="0"/>
                </a:cubicBezTo>
                <a:lnTo>
                  <a:pt x="5336264" y="0"/>
                </a:lnTo>
              </a:path>
            </a:pathLst>
          </a:custGeom>
          <a:noFill/>
          <a:ln w="19050">
            <a:solidFill>
              <a:srgbClr val="21A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685003" y="2050746"/>
            <a:ext cx="117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&gt;7тыс.</a:t>
            </a:r>
            <a:endParaRPr lang="ru-RU" sz="2400" dirty="0">
              <a:solidFill>
                <a:srgbClr val="F3A818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66414" y="2079930"/>
            <a:ext cx="170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вакансий на рынке аналитики данных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1372" y="2039156"/>
            <a:ext cx="144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~150тыс.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61107" y="2073897"/>
            <a:ext cx="1762384" cy="421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одна из самых высоких зарплат аналитиков</a:t>
            </a:r>
            <a:endParaRPr lang="ru-RU" sz="105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4504846" y="2112877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7823011" y="2073825"/>
            <a:ext cx="0" cy="549777"/>
          </a:xfrm>
          <a:prstGeom prst="line">
            <a:avLst/>
          </a:prstGeom>
          <a:ln w="19050">
            <a:gradFill>
              <a:gsLst>
                <a:gs pos="61000">
                  <a:srgbClr val="FFC000"/>
                </a:gs>
                <a:gs pos="0">
                  <a:schemeClr val="bg1"/>
                </a:gs>
              </a:gsLst>
              <a:lin ang="6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42907" y="2046128"/>
            <a:ext cx="180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3A81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150 000 ₽ </a:t>
            </a:r>
          </a:p>
        </p:txBody>
      </p:sp>
    </p:spTree>
    <p:extLst>
      <p:ext uri="{BB962C8B-B14F-4D97-AF65-F5344CB8AC3E}">
        <p14:creationId xmlns:p14="http://schemas.microsoft.com/office/powerpoint/2010/main" val="27395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-2755793" y="2739233"/>
            <a:ext cx="6864382" cy="1373152"/>
          </a:xfrm>
          <a:prstGeom prst="rect">
            <a:avLst/>
          </a:prstGeom>
          <a:solidFill>
            <a:srgbClr val="44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7EE50D-7676-3240-9C51-6238E811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26446" y="241416"/>
            <a:ext cx="730399" cy="718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9620" y="69120"/>
            <a:ext cx="93118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Профессия</a:t>
            </a:r>
            <a:r>
              <a:rPr lang="en-US" sz="20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sz="2000" b="1" dirty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Data Engineer (инженер по данным)</a:t>
            </a:r>
          </a:p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структура программы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6534"/>
          <a:stretch/>
        </p:blipFill>
        <p:spPr>
          <a:xfrm>
            <a:off x="-64622" y="2827454"/>
            <a:ext cx="1883694" cy="409161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2877790" y="800677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Входное тестирование </a:t>
            </a:r>
            <a:endParaRPr lang="ru-RU" sz="105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877790" y="2823877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</a:t>
            </a:r>
            <a:endParaRPr lang="ru-RU" sz="105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877790" y="3166395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Базовый уровень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877790" y="4489791"/>
            <a:ext cx="4090438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Тестирование, собеседование с преподавателем</a:t>
            </a:r>
            <a:endParaRPr lang="ru-RU" sz="105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877789" y="4795895"/>
            <a:ext cx="4090438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Обучение в школах</a:t>
            </a:r>
          </a:p>
        </p:txBody>
      </p:sp>
      <p:sp>
        <p:nvSpPr>
          <p:cNvPr id="53" name="Прямоугольник 30"/>
          <p:cNvSpPr/>
          <p:nvPr/>
        </p:nvSpPr>
        <p:spPr>
          <a:xfrm rot="10800000">
            <a:off x="2530022" y="3628059"/>
            <a:ext cx="96226" cy="900232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2360943" y="3893366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5" name="Прямоугольник 30"/>
          <p:cNvSpPr/>
          <p:nvPr/>
        </p:nvSpPr>
        <p:spPr>
          <a:xfrm rot="10800000">
            <a:off x="2517215" y="1604435"/>
            <a:ext cx="109034" cy="1219441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2308024" y="1996652"/>
            <a:ext cx="86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1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7" name="Прямоугольник 30"/>
          <p:cNvSpPr/>
          <p:nvPr/>
        </p:nvSpPr>
        <p:spPr>
          <a:xfrm rot="10800000">
            <a:off x="2530020" y="5072892"/>
            <a:ext cx="198949" cy="1615827"/>
          </a:xfrm>
          <a:custGeom>
            <a:avLst/>
            <a:gdLst>
              <a:gd name="connsiteX0" fmla="*/ 0 w 712324"/>
              <a:gd name="connsiteY0" fmla="*/ 0 h 1177076"/>
              <a:gd name="connsiteX1" fmla="*/ 712324 w 712324"/>
              <a:gd name="connsiteY1" fmla="*/ 0 h 1177076"/>
              <a:gd name="connsiteX2" fmla="*/ 712324 w 712324"/>
              <a:gd name="connsiteY2" fmla="*/ 1177076 h 1177076"/>
              <a:gd name="connsiteX3" fmla="*/ 0 w 712324"/>
              <a:gd name="connsiteY3" fmla="*/ 1177076 h 1177076"/>
              <a:gd name="connsiteX4" fmla="*/ 0 w 712324"/>
              <a:gd name="connsiteY4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0 w 712324"/>
              <a:gd name="connsiteY4" fmla="*/ 1177076 h 1177076"/>
              <a:gd name="connsiteX5" fmla="*/ 0 w 712324"/>
              <a:gd name="connsiteY5" fmla="*/ 0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5" fmla="*/ 0 w 712324"/>
              <a:gd name="connsiteY5" fmla="*/ 1177076 h 1177076"/>
              <a:gd name="connsiteX6" fmla="*/ 0 w 712324"/>
              <a:gd name="connsiteY6" fmla="*/ 0 h 1177076"/>
              <a:gd name="connsiteX0" fmla="*/ 0 w 712324"/>
              <a:gd name="connsiteY0" fmla="*/ 1177076 h 1268516"/>
              <a:gd name="connsiteX1" fmla="*/ 0 w 712324"/>
              <a:gd name="connsiteY1" fmla="*/ 0 h 1268516"/>
              <a:gd name="connsiteX2" fmla="*/ 330971 w 712324"/>
              <a:gd name="connsiteY2" fmla="*/ 3488 h 1268516"/>
              <a:gd name="connsiteX3" fmla="*/ 712324 w 712324"/>
              <a:gd name="connsiteY3" fmla="*/ 0 h 1268516"/>
              <a:gd name="connsiteX4" fmla="*/ 712324 w 712324"/>
              <a:gd name="connsiteY4" fmla="*/ 1177076 h 1268516"/>
              <a:gd name="connsiteX5" fmla="*/ 369071 w 712324"/>
              <a:gd name="connsiteY5" fmla="*/ 1175063 h 1268516"/>
              <a:gd name="connsiteX6" fmla="*/ 91440 w 712324"/>
              <a:gd name="connsiteY6" fmla="*/ 1268516 h 1268516"/>
              <a:gd name="connsiteX0" fmla="*/ 0 w 712324"/>
              <a:gd name="connsiteY0" fmla="*/ 1177076 h 1177076"/>
              <a:gd name="connsiteX1" fmla="*/ 0 w 712324"/>
              <a:gd name="connsiteY1" fmla="*/ 0 h 1177076"/>
              <a:gd name="connsiteX2" fmla="*/ 330971 w 712324"/>
              <a:gd name="connsiteY2" fmla="*/ 3488 h 1177076"/>
              <a:gd name="connsiteX3" fmla="*/ 712324 w 712324"/>
              <a:gd name="connsiteY3" fmla="*/ 0 h 1177076"/>
              <a:gd name="connsiteX4" fmla="*/ 712324 w 712324"/>
              <a:gd name="connsiteY4" fmla="*/ 1177076 h 1177076"/>
              <a:gd name="connsiteX5" fmla="*/ 369071 w 712324"/>
              <a:gd name="connsiteY5" fmla="*/ 1175063 h 1177076"/>
              <a:gd name="connsiteX0" fmla="*/ 0 w 712324"/>
              <a:gd name="connsiteY0" fmla="*/ 0 h 1177076"/>
              <a:gd name="connsiteX1" fmla="*/ 330971 w 712324"/>
              <a:gd name="connsiteY1" fmla="*/ 3488 h 1177076"/>
              <a:gd name="connsiteX2" fmla="*/ 712324 w 712324"/>
              <a:gd name="connsiteY2" fmla="*/ 0 h 1177076"/>
              <a:gd name="connsiteX3" fmla="*/ 712324 w 712324"/>
              <a:gd name="connsiteY3" fmla="*/ 1177076 h 1177076"/>
              <a:gd name="connsiteX4" fmla="*/ 369071 w 712324"/>
              <a:gd name="connsiteY4" fmla="*/ 1175063 h 1177076"/>
              <a:gd name="connsiteX0" fmla="*/ 0 w 381353"/>
              <a:gd name="connsiteY0" fmla="*/ 3488 h 1177076"/>
              <a:gd name="connsiteX1" fmla="*/ 381353 w 381353"/>
              <a:gd name="connsiteY1" fmla="*/ 0 h 1177076"/>
              <a:gd name="connsiteX2" fmla="*/ 381353 w 381353"/>
              <a:gd name="connsiteY2" fmla="*/ 1177076 h 1177076"/>
              <a:gd name="connsiteX3" fmla="*/ 38100 w 381353"/>
              <a:gd name="connsiteY3" fmla="*/ 1175063 h 11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53" h="1177076">
                <a:moveTo>
                  <a:pt x="0" y="3488"/>
                </a:moveTo>
                <a:lnTo>
                  <a:pt x="381353" y="0"/>
                </a:lnTo>
                <a:lnTo>
                  <a:pt x="381353" y="1177076"/>
                </a:lnTo>
                <a:lnTo>
                  <a:pt x="38100" y="1175063"/>
                </a:lnTo>
              </a:path>
            </a:pathLst>
          </a:custGeom>
          <a:noFill/>
          <a:ln w="19050">
            <a:solidFill>
              <a:srgbClr val="F3A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2335484" y="5738575"/>
            <a:ext cx="80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3A818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3 МЕС.</a:t>
            </a:r>
            <a:endParaRPr lang="ru-RU" sz="1200" dirty="0">
              <a:solidFill>
                <a:srgbClr val="F3A818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4EC95F-9F5B-4B0B-AADB-4FA542F68AB0}"/>
              </a:ext>
            </a:extLst>
          </p:cNvPr>
          <p:cNvSpPr txBox="1"/>
          <p:nvPr/>
        </p:nvSpPr>
        <p:spPr>
          <a:xfrm>
            <a:off x="2877791" y="1621410"/>
            <a:ext cx="4090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программирования (68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алгоритмических задач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математического анализа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линейной алгебры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теории вероятностей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математической статистики (2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AC9859-0FA5-411A-9D30-64D852623214}"/>
              </a:ext>
            </a:extLst>
          </p:cNvPr>
          <p:cNvSpPr txBox="1"/>
          <p:nvPr/>
        </p:nvSpPr>
        <p:spPr>
          <a:xfrm>
            <a:off x="2877790" y="3662677"/>
            <a:ext cx="4090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Современные цифровые технологии (8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Основы SQL (15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Основы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58775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 Прикладной анализ данных (16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ак.ч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8DC3E8-F45F-4228-9CC3-5FC3F64D1584}"/>
              </a:ext>
            </a:extLst>
          </p:cNvPr>
          <p:cNvSpPr txBox="1"/>
          <p:nvPr/>
        </p:nvSpPr>
        <p:spPr>
          <a:xfrm>
            <a:off x="2877789" y="5072893"/>
            <a:ext cx="40904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SQL. Основы синтаксиса DML и DDL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SQL. Паттерны хранения данных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SQL. Нормальные формы 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SQL. ER-модель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SQL. Индексы и оптимизация запросов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Hadoop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экосистема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BigData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работа с данными в </a:t>
            </a:r>
            <a:r>
              <a:rPr lang="ru-RU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877791" y="1142771"/>
            <a:ext cx="4090438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1A038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Начальный уровень – электронные курсы</a:t>
            </a:r>
          </a:p>
          <a:p>
            <a:pPr algn="ctr"/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Начальное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тестирование сдано более чем на 35%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2256964" y="1604435"/>
            <a:ext cx="8708" cy="4953566"/>
          </a:xfrm>
          <a:prstGeom prst="straightConnector1">
            <a:avLst/>
          </a:prstGeom>
          <a:ln>
            <a:solidFill>
              <a:srgbClr val="F3A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643" y="-6382"/>
            <a:ext cx="39383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73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2184</Words>
  <Application>Microsoft Office PowerPoint</Application>
  <PresentationFormat>Широкоэкранный</PresentationFormat>
  <Paragraphs>259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Fedra Sans Pro Bold LF</vt:lpstr>
      <vt:lpstr>Fedra Sans Pro Book LF</vt:lpstr>
      <vt:lpstr>Open Sans</vt:lpstr>
      <vt:lpstr>SB Sans Display</vt:lpstr>
      <vt:lpstr>SB Sans Display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Матвиец Андрей Сергеевич</cp:lastModifiedBy>
  <cp:revision>117</cp:revision>
  <dcterms:created xsi:type="dcterms:W3CDTF">2020-05-21T07:55:18Z</dcterms:created>
  <dcterms:modified xsi:type="dcterms:W3CDTF">2020-06-03T05:24:23Z</dcterms:modified>
</cp:coreProperties>
</file>