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8" r:id="rId2"/>
  </p:sldMasterIdLst>
  <p:notesMasterIdLst>
    <p:notesMasterId r:id="rId36"/>
  </p:notesMasterIdLst>
  <p:sldIdLst>
    <p:sldId id="432" r:id="rId3"/>
    <p:sldId id="430" r:id="rId4"/>
    <p:sldId id="431" r:id="rId5"/>
    <p:sldId id="401" r:id="rId6"/>
    <p:sldId id="402" r:id="rId7"/>
    <p:sldId id="403" r:id="rId8"/>
    <p:sldId id="404" r:id="rId9"/>
    <p:sldId id="367" r:id="rId10"/>
    <p:sldId id="368" r:id="rId11"/>
    <p:sldId id="369" r:id="rId12"/>
    <p:sldId id="371" r:id="rId13"/>
    <p:sldId id="370" r:id="rId14"/>
    <p:sldId id="373" r:id="rId15"/>
    <p:sldId id="433" r:id="rId16"/>
    <p:sldId id="434" r:id="rId17"/>
    <p:sldId id="372" r:id="rId18"/>
    <p:sldId id="425" r:id="rId19"/>
    <p:sldId id="406" r:id="rId20"/>
    <p:sldId id="407" r:id="rId21"/>
    <p:sldId id="426" r:id="rId22"/>
    <p:sldId id="409" r:id="rId23"/>
    <p:sldId id="410" r:id="rId24"/>
    <p:sldId id="428" r:id="rId25"/>
    <p:sldId id="412" r:id="rId26"/>
    <p:sldId id="413" r:id="rId27"/>
    <p:sldId id="429" r:id="rId28"/>
    <p:sldId id="415" r:id="rId29"/>
    <p:sldId id="416" r:id="rId30"/>
    <p:sldId id="427" r:id="rId31"/>
    <p:sldId id="419" r:id="rId32"/>
    <p:sldId id="420" r:id="rId33"/>
    <p:sldId id="421" r:id="rId34"/>
    <p:sldId id="424" r:id="rId35"/>
  </p:sldIdLst>
  <p:sldSz cx="12187238" cy="6859588"/>
  <p:notesSz cx="6858000" cy="9144000"/>
  <p:defaultTextStyle>
    <a:defPPr>
      <a:defRPr lang="ru-RU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orient="horz" pos="1798" userDrawn="1">
          <p15:clr>
            <a:srgbClr val="A4A3A4"/>
          </p15:clr>
        </p15:guide>
        <p15:guide id="5" orient="horz" pos="1662" userDrawn="1">
          <p15:clr>
            <a:srgbClr val="A4A3A4"/>
          </p15:clr>
        </p15:guide>
        <p15:guide id="6" orient="horz" pos="1752" userDrawn="1">
          <p15:clr>
            <a:srgbClr val="A4A3A4"/>
          </p15:clr>
        </p15:guide>
        <p15:guide id="7" orient="horz" pos="3793" userDrawn="1">
          <p15:clr>
            <a:srgbClr val="A4A3A4"/>
          </p15:clr>
        </p15:guide>
        <p15:guide id="8" orient="horz" pos="2161" userDrawn="1">
          <p15:clr>
            <a:srgbClr val="A4A3A4"/>
          </p15:clr>
        </p15:guide>
        <p15:guide id="9" orient="horz" pos="2297" userDrawn="1">
          <p15:clr>
            <a:srgbClr val="A4A3A4"/>
          </p15:clr>
        </p15:guide>
        <p15:guide id="10" pos="3838">
          <p15:clr>
            <a:srgbClr val="A4A3A4"/>
          </p15:clr>
        </p15:guide>
        <p15:guide id="11" orient="horz" pos="2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B6F81"/>
    <a:srgbClr val="5C5D6C"/>
    <a:srgbClr val="595959"/>
    <a:srgbClr val="2E2C7F"/>
    <a:srgbClr val="FF9900"/>
    <a:srgbClr val="3B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1" autoAdjust="0"/>
    <p:restoredTop sz="94343" autoAdjust="0"/>
  </p:normalViewPr>
  <p:slideViewPr>
    <p:cSldViewPr>
      <p:cViewPr varScale="1">
        <p:scale>
          <a:sx n="65" d="100"/>
          <a:sy n="65" d="100"/>
        </p:scale>
        <p:origin x="708" y="40"/>
      </p:cViewPr>
      <p:guideLst>
        <p:guide orient="horz" pos="1888"/>
        <p:guide orient="horz" pos="1798"/>
        <p:guide orient="horz" pos="1662"/>
        <p:guide orient="horz" pos="1752"/>
        <p:guide orient="horz" pos="3793"/>
        <p:guide orient="horz" pos="2161"/>
        <p:guide orient="horz" pos="2297"/>
        <p:guide pos="3838"/>
        <p:guide orient="horz" pos="27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397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B4177-603B-4D1E-8677-6184BFE13CF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E766C-9F1E-4031-BA34-D8E66E47D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5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E766C-9F1E-4031-BA34-D8E66E47D4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35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4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4CEF-F567-4708-95E5-1CD489D8D8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9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4CEF-F567-4708-95E5-1CD489D8D8D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6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4CEF-F567-4708-95E5-1CD489D8D8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59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21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8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64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77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3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0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5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E766C-9F1E-4031-BA34-D8E66E47D4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35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6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7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4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9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1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4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4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766C-9F1E-4031-BA34-D8E66E47D4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1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" y="0"/>
            <a:ext cx="12178727" cy="68595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9654" y="3696556"/>
            <a:ext cx="6655598" cy="105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НАЗВАНИЕ ПРЕЗЕНТАЦИИ В ОДНУ ИЛИ В ДВЕ СТРОЧКИ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39654" y="5179290"/>
            <a:ext cx="6655598" cy="514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 b="1"/>
            </a:lvl1pPr>
          </a:lstStyle>
          <a:p>
            <a:pPr lvl="0"/>
            <a:r>
              <a:rPr lang="ru-RU" dirty="0" smtClean="0"/>
              <a:t>ФИО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85045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0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" y="0"/>
            <a:ext cx="12178727" cy="68595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9654" y="3696556"/>
            <a:ext cx="6655598" cy="105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НАЗВАНИЕ ПРЕЗЕНТАЦИИ В ОДНУ ИЛИ В ДВЕ СТРОЧКИ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239654" y="5179290"/>
            <a:ext cx="6655598" cy="514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 b="1"/>
            </a:lvl1pPr>
          </a:lstStyle>
          <a:p>
            <a:pPr lvl="0"/>
            <a:r>
              <a:rPr lang="ru-RU" dirty="0" smtClean="0"/>
              <a:t>ФИО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262897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332979" y="0"/>
            <a:ext cx="11854259" cy="1485578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+mn-lt"/>
              </a:defRPr>
            </a:lvl1pPr>
          </a:lstStyle>
          <a:p>
            <a:r>
              <a:rPr lang="ru-RU" dirty="0" smtClean="0"/>
              <a:t>ЗАГОЛОВОК СЛАЙДА МОЖЕТ БЫТЬ ОЧЕНЬ ДЛИННЫМ В ДВЕ СТРОЧКИ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38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43AD-2F45-4771-BF45-1CA05E3CB30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E35F-E06C-43FE-8301-14FF6BB46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23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Offic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677893" y="1494325"/>
            <a:ext cx="9291795" cy="731168"/>
          </a:xfrm>
        </p:spPr>
        <p:txBody>
          <a:bodyPr/>
          <a:lstStyle>
            <a:lvl1pPr>
              <a:defRPr b="1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677863" y="2513392"/>
            <a:ext cx="9291821" cy="3540136"/>
          </a:xfrm>
        </p:spPr>
        <p:txBody>
          <a:bodyPr/>
          <a:lstStyle>
            <a:lvl1pPr>
              <a:defRPr sz="1866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2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99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66" b="1" i="1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6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02724" y="0"/>
            <a:ext cx="11057265" cy="1164734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99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9083" y="529148"/>
            <a:ext cx="5741427" cy="54848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66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883"/>
          <a:stretch/>
        </p:blipFill>
        <p:spPr>
          <a:xfrm>
            <a:off x="9622011" y="333576"/>
            <a:ext cx="1536258" cy="6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677863" y="1494325"/>
            <a:ext cx="9703662" cy="7311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677863" y="2513391"/>
            <a:ext cx="4731828" cy="3540134"/>
          </a:xfrm>
        </p:spPr>
        <p:txBody>
          <a:bodyPr/>
          <a:lstStyle>
            <a:lvl1pPr>
              <a:defRPr sz="1866"/>
            </a:lvl1pPr>
            <a:lvl4pPr>
              <a:defRPr b="1" i="1">
                <a:solidFill>
                  <a:srgbClr val="00B0F0"/>
                </a:solidFill>
              </a:defRPr>
            </a:lvl4pPr>
            <a:lvl5pPr>
              <a:defRPr sz="1466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730064" y="2513391"/>
            <a:ext cx="4651461" cy="3540134"/>
          </a:xfrm>
        </p:spPr>
        <p:txBody>
          <a:bodyPr/>
          <a:lstStyle>
            <a:lvl1pPr>
              <a:defRPr sz="1866"/>
            </a:lvl1pPr>
            <a:lvl4pPr>
              <a:defRPr b="1" i="1">
                <a:solidFill>
                  <a:srgbClr val="00B0F0"/>
                </a:solidFill>
              </a:defRPr>
            </a:lvl4pPr>
            <a:lvl5pPr>
              <a:defRPr sz="1466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05712" y="0"/>
            <a:ext cx="10583939" cy="1164734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99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892" y="529148"/>
            <a:ext cx="5741427" cy="54848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66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883"/>
          <a:stretch/>
        </p:blipFill>
        <p:spPr>
          <a:xfrm>
            <a:off x="9622011" y="333576"/>
            <a:ext cx="1536258" cy="6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Office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1677862" y="1426441"/>
            <a:ext cx="4720176" cy="4627086"/>
          </a:xfrm>
        </p:spPr>
        <p:txBody>
          <a:bodyPr/>
          <a:lstStyle>
            <a:lvl1pPr>
              <a:defRPr sz="1866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1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6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028459" y="1426440"/>
            <a:ext cx="4359836" cy="4627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05712" y="0"/>
            <a:ext cx="10583939" cy="1164734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99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892" y="529148"/>
            <a:ext cx="5741427" cy="54848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66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883"/>
          <a:stretch/>
        </p:blipFill>
        <p:spPr>
          <a:xfrm>
            <a:off x="9622011" y="333576"/>
            <a:ext cx="1536258" cy="6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Office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677862" y="1494325"/>
            <a:ext cx="9690122" cy="7311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677862" y="2327180"/>
            <a:ext cx="4731830" cy="3726452"/>
          </a:xfrm>
        </p:spPr>
        <p:txBody>
          <a:bodyPr/>
          <a:lstStyle>
            <a:lvl1pPr>
              <a:defRPr sz="186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1">
                <a:solidFill>
                  <a:srgbClr val="00B0F0"/>
                </a:solidFill>
              </a:defRPr>
            </a:lvl4pPr>
            <a:lvl5pPr>
              <a:defRPr sz="1466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774074" y="2327179"/>
            <a:ext cx="4593910" cy="37264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05712" y="0"/>
            <a:ext cx="10583939" cy="1164734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99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892" y="529148"/>
            <a:ext cx="5741427" cy="54848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66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883"/>
          <a:stretch/>
        </p:blipFill>
        <p:spPr>
          <a:xfrm>
            <a:off x="9622011" y="333576"/>
            <a:ext cx="1536258" cy="6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Office_TA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1677863" y="1798736"/>
            <a:ext cx="9544553" cy="4512085"/>
          </a:xfrm>
        </p:spPr>
        <p:txBody>
          <a:bodyPr/>
          <a:lstStyle>
            <a:lvl1pPr>
              <a:defRPr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05712" y="0"/>
            <a:ext cx="10583939" cy="1164734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99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892" y="529148"/>
            <a:ext cx="5741427" cy="54848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66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883"/>
          <a:stretch/>
        </p:blipFill>
        <p:spPr>
          <a:xfrm>
            <a:off x="9622011" y="333576"/>
            <a:ext cx="1536258" cy="6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n.shemelev\AppData\Local\Microsoft\Windows\INetCache\Content.Outlook\NIXVKQ0C\14_1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7238" cy="68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4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latinLnBrk="0" hangingPunct="1">
        <a:lnSpc>
          <a:spcPct val="90000"/>
        </a:lnSpc>
        <a:spcBef>
          <a:spcPct val="0"/>
        </a:spcBef>
        <a:buNone/>
        <a:defRPr sz="2199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09" indent="-228509" algn="l" defTabSz="9140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3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-27084" y="0"/>
            <a:ext cx="11875788" cy="1164851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99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684036" y="1501789"/>
            <a:ext cx="9704524" cy="73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1677864" y="2508821"/>
            <a:ext cx="9710434" cy="3811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/>
              <a:t>Второй </a:t>
            </a:r>
            <a:r>
              <a:rPr lang="en-US" dirty="0" err="1" smtClean="0"/>
              <a:t>уровень</a:t>
            </a:r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677863" y="6319929"/>
            <a:ext cx="10509462" cy="538817"/>
          </a:xfrm>
          <a:prstGeom prst="rect">
            <a:avLst/>
          </a:prstGeom>
          <a:solidFill>
            <a:srgbClr val="043751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99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27083" y="0"/>
            <a:ext cx="846337" cy="6858745"/>
          </a:xfrm>
          <a:prstGeom prst="rect">
            <a:avLst/>
          </a:prstGeom>
          <a:solidFill>
            <a:srgbClr val="275267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99"/>
          </a:p>
        </p:txBody>
      </p:sp>
    </p:spTree>
    <p:extLst>
      <p:ext uri="{BB962C8B-B14F-4D97-AF65-F5344CB8AC3E}">
        <p14:creationId xmlns:p14="http://schemas.microsoft.com/office/powerpoint/2010/main" val="32188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580175" rtl="0" eaLnBrk="1" latinLnBrk="0" hangingPunct="1">
        <a:spcBef>
          <a:spcPct val="0"/>
        </a:spcBef>
        <a:buNone/>
        <a:defRPr sz="2532" b="1" i="0" kern="1200" cap="all">
          <a:solidFill>
            <a:srgbClr val="04375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80175" rtl="0" eaLnBrk="1" latinLnBrk="0" hangingPunct="1">
        <a:spcBef>
          <a:spcPts val="0"/>
        </a:spcBef>
        <a:buFontTx/>
        <a:buNone/>
        <a:defRPr sz="1866" b="1" i="0" kern="1200">
          <a:solidFill>
            <a:srgbClr val="0437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580175" rtl="0" eaLnBrk="1" latinLnBrk="0" hangingPunct="1">
        <a:spcBef>
          <a:spcPts val="0"/>
        </a:spcBef>
        <a:buFontTx/>
        <a:buNone/>
        <a:defRPr sz="2132" b="1" i="0" kern="1200">
          <a:solidFill>
            <a:srgbClr val="0437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580175" rtl="0" eaLnBrk="1" latinLnBrk="0" hangingPunct="1">
        <a:spcBef>
          <a:spcPts val="0"/>
        </a:spcBef>
        <a:buSzPct val="80000"/>
        <a:buFont typeface="Lucida Grande"/>
        <a:buNone/>
        <a:defRPr sz="1866" b="0" i="0" kern="1200">
          <a:solidFill>
            <a:srgbClr val="0437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580175" rtl="0" eaLnBrk="1" latinLnBrk="0" hangingPunct="1">
        <a:spcBef>
          <a:spcPts val="0"/>
        </a:spcBef>
        <a:buFontTx/>
        <a:buNone/>
        <a:defRPr sz="2266" b="0" i="0" kern="1200" cap="all">
          <a:solidFill>
            <a:srgbClr val="44546A"/>
          </a:solidFill>
          <a:latin typeface="+mn-lt"/>
          <a:ea typeface="+mn-ea"/>
          <a:cs typeface="Arial"/>
        </a:defRPr>
      </a:lvl4pPr>
      <a:lvl5pPr marL="0" indent="0" algn="l" defTabSz="580175" rtl="0" eaLnBrk="1" latinLnBrk="0" hangingPunct="1">
        <a:spcBef>
          <a:spcPts val="0"/>
        </a:spcBef>
        <a:buFontTx/>
        <a:buNone/>
        <a:defRPr sz="1466" b="0" i="0" kern="1200">
          <a:solidFill>
            <a:srgbClr val="0437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90958" indent="-290087" algn="l" defTabSz="580175" rtl="0" eaLnBrk="1" latinLnBrk="0" hangingPunct="1">
        <a:spcBef>
          <a:spcPct val="20000"/>
        </a:spcBef>
        <a:buFont typeface="Arial"/>
        <a:buChar char="•"/>
        <a:defRPr sz="2532" kern="1200">
          <a:solidFill>
            <a:schemeClr val="tx1"/>
          </a:solidFill>
          <a:latin typeface="+mn-lt"/>
          <a:ea typeface="+mn-ea"/>
          <a:cs typeface="+mn-cs"/>
        </a:defRPr>
      </a:lvl6pPr>
      <a:lvl7pPr marL="3771131" indent="-290087" algn="l" defTabSz="580175" rtl="0" eaLnBrk="1" latinLnBrk="0" hangingPunct="1">
        <a:spcBef>
          <a:spcPct val="20000"/>
        </a:spcBef>
        <a:buFont typeface="Arial"/>
        <a:buChar char="•"/>
        <a:defRPr sz="2532" kern="1200">
          <a:solidFill>
            <a:schemeClr val="tx1"/>
          </a:solidFill>
          <a:latin typeface="+mn-lt"/>
          <a:ea typeface="+mn-ea"/>
          <a:cs typeface="+mn-cs"/>
        </a:defRPr>
      </a:lvl7pPr>
      <a:lvl8pPr marL="4351305" indent="-290087" algn="l" defTabSz="580175" rtl="0" eaLnBrk="1" latinLnBrk="0" hangingPunct="1">
        <a:spcBef>
          <a:spcPct val="20000"/>
        </a:spcBef>
        <a:buFont typeface="Arial"/>
        <a:buChar char="•"/>
        <a:defRPr sz="2532" kern="1200">
          <a:solidFill>
            <a:schemeClr val="tx1"/>
          </a:solidFill>
          <a:latin typeface="+mn-lt"/>
          <a:ea typeface="+mn-ea"/>
          <a:cs typeface="+mn-cs"/>
        </a:defRPr>
      </a:lvl8pPr>
      <a:lvl9pPr marL="4931480" indent="-290087" algn="l" defTabSz="580175" rtl="0" eaLnBrk="1" latinLnBrk="0" hangingPunct="1">
        <a:spcBef>
          <a:spcPct val="20000"/>
        </a:spcBef>
        <a:buFont typeface="Arial"/>
        <a:buChar char="•"/>
        <a:defRPr sz="2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1pPr>
      <a:lvl2pPr marL="580175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2pPr>
      <a:lvl3pPr marL="1160348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3pPr>
      <a:lvl4pPr marL="1740522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4pPr>
      <a:lvl5pPr marL="2320697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5pPr>
      <a:lvl6pPr marL="2900870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6pPr>
      <a:lvl7pPr marL="3481044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7pPr>
      <a:lvl8pPr marL="4061219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8pPr>
      <a:lvl9pPr marL="4641393" algn="l" defTabSz="580175" rtl="0" eaLnBrk="1" latinLnBrk="0" hangingPunct="1">
        <a:defRPr sz="2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gif"/><Relationship Id="rId12" Type="http://schemas.openxmlformats.org/officeDocument/2006/relationships/image" Target="../media/image74.png"/><Relationship Id="rId17" Type="http://schemas.openxmlformats.org/officeDocument/2006/relationships/image" Target="../media/image79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11" Type="http://schemas.openxmlformats.org/officeDocument/2006/relationships/image" Target="../media/image73.png"/><Relationship Id="rId5" Type="http://schemas.openxmlformats.org/officeDocument/2006/relationships/image" Target="../media/image67.jpe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66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jpeg"/><Relationship Id="rId2" Type="http://schemas.openxmlformats.org/officeDocument/2006/relationships/image" Target="../media/image65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jpe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jpe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3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jpe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jpeg"/><Relationship Id="rId2" Type="http://schemas.openxmlformats.org/officeDocument/2006/relationships/image" Target="../media/image66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jpe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jpeg"/><Relationship Id="rId14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jpeg"/><Relationship Id="rId18" Type="http://schemas.openxmlformats.org/officeDocument/2006/relationships/image" Target="../media/image96.png"/><Relationship Id="rId3" Type="http://schemas.openxmlformats.org/officeDocument/2006/relationships/image" Target="../media/image66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jpe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jpeg"/><Relationship Id="rId14" Type="http://schemas.openxmlformats.org/officeDocument/2006/relationships/image" Target="../media/image1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8.emf"/><Relationship Id="rId21" Type="http://schemas.openxmlformats.org/officeDocument/2006/relationships/image" Target="../media/image12.em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2.emf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9.jpeg"/><Relationship Id="rId3" Type="http://schemas.openxmlformats.org/officeDocument/2006/relationships/image" Target="../media/image66.png"/><Relationship Id="rId7" Type="http://schemas.openxmlformats.org/officeDocument/2006/relationships/image" Target="../media/image164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jpe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jpeg"/><Relationship Id="rId9" Type="http://schemas.openxmlformats.org/officeDocument/2006/relationships/image" Target="../media/image1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microsoft.com/office/2007/relationships/hdphoto" Target="../media/hdphoto1.wdp"/><Relationship Id="rId7" Type="http://schemas.openxmlformats.org/officeDocument/2006/relationships/image" Target="../media/image17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bit.ru/" TargetMode="External"/><Relationship Id="rId2" Type="http://schemas.openxmlformats.org/officeDocument/2006/relationships/hyperlink" Target="mailto:info@norbit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24752" y="4221882"/>
            <a:ext cx="7562486" cy="78363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1088319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Стажёрская программа НОРБИТ – </a:t>
            </a:r>
            <a:b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условия, требования, перспективы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78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9856043" y="4165506"/>
            <a:ext cx="1854200" cy="1854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25037" y="4167882"/>
            <a:ext cx="1854200" cy="1854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38892" y="4165506"/>
            <a:ext cx="1854200" cy="1854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07886" y="4165506"/>
            <a:ext cx="1854200" cy="185420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373646" y="4165506"/>
            <a:ext cx="1854200" cy="1854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25036" y="4703628"/>
            <a:ext cx="1854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ИНДИВИДУАЛЬНЫЙ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ПЛАН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РАЗВИТИЯ</a:t>
            </a:r>
            <a:r>
              <a:rPr lang="ru-RU" sz="1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73646" y="4526513"/>
            <a:ext cx="1854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НАЧАЛО РАБОТЫ МОЛОДОГО ЭКСПЕРТА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ПО СПЕЦИАЛЬНОСТИ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8893" y="4580518"/>
            <a:ext cx="185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РАБОТА НАД РЕАЛЬНЫМИ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ПРОЕКТАМИ КОМПАНИИ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7886" y="4598521"/>
            <a:ext cx="185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ПРИМЕНЕНИЕ ПОЛУЧЕННЫХ ЗНАНИЙ НА ПРАКТИКЕ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56043" y="4723953"/>
            <a:ext cx="185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ПЕРСПЕКТИВЫ РОСТА СПЕЦИАЛИСТА В РАМКАХ КОМПАНИИ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100752" y="4981322"/>
            <a:ext cx="693080" cy="2599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5212668" y="4939252"/>
            <a:ext cx="693080" cy="2599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7349223" y="4945608"/>
            <a:ext cx="693080" cy="2599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9437455" y="4918116"/>
            <a:ext cx="693080" cy="2599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993" y="1266739"/>
            <a:ext cx="2736306" cy="27363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973" y="1286151"/>
            <a:ext cx="2736306" cy="27363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777" y="1286151"/>
            <a:ext cx="2736306" cy="2736306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279661" y="530952"/>
            <a:ext cx="8576382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MANAGEMENT TRAINEE PROGRAM </a:t>
            </a:r>
          </a:p>
          <a:p>
            <a:r>
              <a:rPr lang="ru-RU" sz="1800" dirty="0"/>
              <a:t>ДЛЯ ЧЕГО МЫ РАЗРАБОТАЛИ ПРОГРАММУ СТАЖИРОВКИ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3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525667" y="2637706"/>
            <a:ext cx="5434208" cy="3496238"/>
            <a:chOff x="260350" y="2813876"/>
            <a:chExt cx="5905277" cy="349623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60350" y="2813876"/>
              <a:ext cx="5905277" cy="70560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60350" y="2813876"/>
              <a:ext cx="5905277" cy="3496238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47443" y="2637706"/>
            <a:ext cx="5434208" cy="3496238"/>
            <a:chOff x="260350" y="2813876"/>
            <a:chExt cx="5905277" cy="349623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60350" y="2813876"/>
              <a:ext cx="5905277" cy="70560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60350" y="2813876"/>
              <a:ext cx="5905277" cy="3496238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947442" y="2637706"/>
            <a:ext cx="5434209" cy="675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Практика</a:t>
            </a:r>
            <a:r>
              <a:rPr lang="ru-RU" sz="2400" b="1" dirty="0"/>
              <a:t> </a:t>
            </a:r>
            <a:r>
              <a:rPr lang="ru-RU" sz="2400" b="1" dirty="0" smtClean="0"/>
              <a:t>от 1 до 3 месяцев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25667" y="2637706"/>
            <a:ext cx="5434208" cy="7056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Стажировка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70303" y="3397640"/>
            <a:ext cx="521756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20–40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часов в неделю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График стажировки индивидуален, но должен сочетаться с расписанием коллег, которые чаще всего работают днём и по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будням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Оформление по ТК РФ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Заработная плата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Полный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соцпакет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Перспектива роста в компании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7467" y="3578818"/>
            <a:ext cx="52341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студентов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старших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курсов и тех, кому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по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плечу основная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стажировка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Учебные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задачи, экспериментальные проекты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применить на практике теоретические знания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окончанию практики – отзыв наставника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фирменный сертификат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AutoShape 4" descr="data:image/png;base64,iVBORw0KGgoAAAANSUhEUgAAAKAAAACgCAMAAAC8EZcfAAAAb1BMVEVGgr7///9Bf70/frx0os+iv945e7s2err2+fxMhsDv9Pn7/f7B1Oh6pdBhksZznszP3eyrw99jlsi4z+aJq9JUjcTe6PJRicJ8pM/J2OqauNnn7vZdkMWRsdXg6fNtm8uwyePU4vAmc7iNr9W60ef89e9wAAAIXklEQVR4nNWd67qqIBCGEfKsadnJQ6mr7v8at6CWKSAopvt7nv1jr6X2LoQBZoYJaLNlWU56iQs9OZ38oJLvP5NDFD4cx3LnPx3MuttNy/hwD87ANAyEYCuEkGEa9tFPovDirAZohcUzyIBRgQGqMKl9vCXRZUZLTgV0X8/jGTDZupTQzgK9/CWg63g+MtEoW4cSmdeknPSy5QGdMDmbEnCtEMqLCe9aFtA53GwkT9e0Y/b0lgW09D2Y0HgfRGgHkogSgK5zN405eDWjeY2sRQAfh6sxl66WGXji40UU0NKPU7veUBDchF+0IGCYj1s8GSH7LtiIQoDpbYpdGUEEhVBXFAC04smGhSvzdlECmN5nWRaOUCbQiKOA4X4hPIAHy2mUcATQ1f+W4wN4/itHZj8+YHpapPd1BMfGChewzBdtvobwzm1DHmC5zOgdIOYTAQu1tpktdH5MATzYP+KrCPehPGCylPWjEmaxLODhJ93vLWizZhUGYPJbPkzIeMt0wMOP8TBhRiekAha/7H+t0J46lmmA4Qp4leBeEDD8nX35FtpR5pQh4OO4El+lZDgvDwDd23p8wC7GAZMV+aqxOTCHfUDPXJEPm8N+N+wBPs5rNmAl9HR5gM5pZb5KEQ8wWp8PHh9swMdaFrAr42YxAYNfLxGoQi8W4MojuBW8WnTAdMUp5EtGQgfUlfOdJ953DWmAl0w1oBEl026ET2sI6KpfRJuhO3Hla8dDwIdaOCzD09zSnPJ3o4+peQPu1JsYA7tRrWDKrWbcB3wsYGJM4ud1pnREeOwDPpU3IDTy2svrehO2OGb4DXjJVOOZWfzuR5ezdHwAnb4BFdtACLIvN77zlH5EawtrwFStnw1les+H70rvZGHSBfRU4gHzSfFjeJlcL4d5+gG0VDpSEYqoHsnLUbIjeh/AVB0egH5KwyMdXaoZkG+9AXVFQTj8WJ3pcnYLuY+xH29AZessaEcsPM3SJR9mFC1gqmoWgTY7RujepZ+Wt4Cq3jDLg0b48vpD7L44zzPTBlCRswMCNl+6I3wwf3nf4nlyjagGfKia5l5MvkdQtwH0+0PowuleZLqrAD1eM4vL0JkBmfdiHd76gCUHEO4dAqjGXQTZccHwHe8btiAPEFxjDOgo6YJw4MB105CYbDfqXEUArfQtJ+QO0AIDXpTEW82eAXRf9wAQQ9YNCNWA8TFodeOuUuDdrQBDFV0QZt98r9xGkFjar4BQDRiZ8CPuU4O0ApScgOhCZbf1wozkOFSA7vOrjzWAwp+YlRpw7wpWMqg7Qhy9ScEwXlbPnScLWG0/gbVT0AWvnVBb+X4g0u+9Z8sCokIDjgKHArp9FtDe9fO8Qe+WBkxckCp4w581gqv/8S6UBayuB+X8MQLztgGtEaMvDZg7QPxqppDeth9tSUVsSfMP7eQAwfkC5NbhVJntIp/mgj93ZUu2IAAxmG9lWjeFe6LMq2bXQDaSADQi4M8exMaB0/9mAqIDCGQBB7NTvbnR6FsOk7KIlQFMgNSGCRqmfT6DrxRlSDq+FtHvoAG+JACfYC/BB/KCjIdL0rHu6IAXqjHD/hFAN+6u9EsJXy48AfH1PrSL94TxuL9bgWRDXFgxPgLoZKbxkYzPFfrD6Yh57bW7p3y7tGFedUGHOaHXgJM33jAQB+ztiaymDfFCxu0vCtYAhP0ktbQZ/9WqVGdvLH4HeB0YtKL+eczd+MwHFBwkMBhsKonbuNoacr2fcwF9UTODkj6f5mIweONvW+cCnkQNdTOffQm7PY0o5t43E7Ay1IJTHQsQeYMHdLZsEP3NBExEFwusV3ztW0CYe97rrYjY9hmAB9HlFswHg4TudBqkbcwCrJZbogvW6yBHsqBehyg+mumA1YJVdO3TjeESMayLWsBqyS+8aeq7nxnWpQF0O9KsqYB40yS87ew5oFkxzBrw9fEPYU11/+Btp/jGHf51TM2JdcKkBjzAL03kIxt3YdcH2uufCJdbJmd60zeAU5F6DyvEnUewfzwlzKk3KgXEziNB95txGpg3h5qopBQQu9/EHJjIH9iOSjTfrErA2oEp4gKGR2qEsLwuDEhcwCJOdFaI6zC8VekrLgTDEF3/35eajOGv9YtCwDoMIRDIYccwSa5Dtu8oS5QBtoGc0VAYzJgx6hj3wtDpKCWNrQSwDYWNBhOrZT1LDh5hlBx8JYBtMHE0HPt2UFKE/zhKCoUSwHc4diygbTCPy9R5CAsBfgLaYykBJucMJp6HyK/jsKNSOrxO0SclYOwdm5yTtl4D6CLhQLqoOkkVI2kpJufsIPYqEEDl2XPdtJSRxB5eC4aLAXYTe0ZSo1YBJG49TSy5jAf4MpYCbGybSHoeD7BYCvA7PY+f4Aj94oXLx2BZRPWk9oijwxEuA9hPcOSniELDMIB9zoI8uPmVdnl+zM42MAzi7l8CsJ8iyslfQQbCBW6I+7sj/H9U/2YBwM8RttE0ZftZ6CNy1AMO05SZid6cfLGu1ALSEr1ZqfKrANJS5bWS7mJYA5B62IBlC23OWqsrlYD04xqsAy+5vxuXryJ3pBXrwAvjyBAUkzo+eHUYgJs/dLX9Y2ubP/i3/aOTmz98uvrhv9Hju6sfgC77PP/fEfJ1D+EPw2j/YRmD9QpBZLRMcUYpjRUkUUpj+8VItl/OZfsFcdjRzEU0oaQQ7ofbLsr007JWHBcurzBYuPHCYD8rrcYt/vZ/F6f7QXk/Y155P23zBRK17ZeYXLBI505NkU5tsTKnQpVYVysU+1RZKFbbfqldTWGxYrhIsWJt++WesbZdMJto4yXHCeK2i7ZjTSp7b/+s7H0DueUvDmi07a9eqLXtL69oRb7+w1vq6z/+AcKZhv9NXE4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KAAAACgCAMAAAC8EZcfAAAAb1BMVEVGgr7///9Bf70/frx0os+iv945e7s2err2+fxMhsDv9Pn7/f7B1Oh6pdBhksZznszP3eyrw99jlsi4z+aJq9JUjcTe6PJRicJ8pM/J2OqauNnn7vZdkMWRsdXg6fNtm8uwyePU4vAmc7iNr9W60ef89e9wAAAIXklEQVR4nNWd67qqIBCGEfKsadnJQ6mr7v8at6CWKSAopvt7nv1jr6X2LoQBZoYJaLNlWU56iQs9OZ38oJLvP5NDFD4cx3LnPx3MuttNy/hwD87ANAyEYCuEkGEa9tFPovDirAZohcUzyIBRgQGqMKl9vCXRZUZLTgV0X8/jGTDZupTQzgK9/CWg63g+MtEoW4cSmdeknPSy5QGdMDmbEnCtEMqLCe9aFtA53GwkT9e0Y/b0lgW09D2Y0HgfRGgHkogSgK5zN405eDWjeY2sRQAfh6sxl66WGXji40UU0NKPU7veUBDchF+0IGCYj1s8GSH7LtiIQoDpbYpdGUEEhVBXFAC04smGhSvzdlECmN5nWRaOUCbQiKOA4X4hPIAHy2mUcATQ1f+W4wN4/itHZj8+YHpapPd1BMfGChewzBdtvobwzm1DHmC5zOgdIOYTAQu1tpktdH5MATzYP+KrCPehPGCylPWjEmaxLODhJ93vLWizZhUGYPJbPkzIeMt0wMOP8TBhRiekAha/7H+t0J46lmmA4Qp4leBeEDD8nX35FtpR5pQh4OO4El+lZDgvDwDd23p8wC7GAZMV+aqxOTCHfUDPXJEPm8N+N+wBPs5rNmAl9HR5gM5pZb5KEQ8wWp8PHh9swMdaFrAr42YxAYNfLxGoQi8W4MojuBW8WnTAdMUp5EtGQgfUlfOdJ953DWmAl0w1oBEl026ET2sI6KpfRJuhO3Hla8dDwIdaOCzD09zSnPJ3o4+peQPu1JsYA7tRrWDKrWbcB3wsYGJM4ud1pnREeOwDPpU3IDTy2svrehO2OGb4DXjJVOOZWfzuR5ezdHwAnb4BFdtACLIvN77zlH5EawtrwFStnw1les+H70rvZGHSBfRU4gHzSfFjeJlcL4d5+gG0VDpSEYqoHsnLUbIjeh/AVB0egH5KwyMdXaoZkG+9AXVFQTj8WJ3pcnYLuY+xH29AZessaEcsPM3SJR9mFC1gqmoWgTY7RujepZ+Wt4Cq3jDLg0b48vpD7L44zzPTBlCRswMCNl+6I3wwf3nf4nlyjagGfKia5l5MvkdQtwH0+0PowuleZLqrAD1eM4vL0JkBmfdiHd76gCUHEO4dAqjGXQTZccHwHe8btiAPEFxjDOgo6YJw4MB105CYbDfqXEUArfQtJ+QO0AIDXpTEW82eAXRf9wAQQ9YNCNWA8TFodeOuUuDdrQBDFV0QZt98r9xGkFjar4BQDRiZ8CPuU4O0ApScgOhCZbf1wozkOFSA7vOrjzWAwp+YlRpw7wpWMqg7Qhy9ScEwXlbPnScLWG0/gbVT0AWvnVBb+X4g0u+9Z8sCokIDjgKHArp9FtDe9fO8Qe+WBkxckCp4w581gqv/8S6UBayuB+X8MQLztgGtEaMvDZg7QPxqppDeth9tSUVsSfMP7eQAwfkC5NbhVJntIp/mgj93ZUu2IAAxmG9lWjeFe6LMq2bXQDaSADQi4M8exMaB0/9mAqIDCGQBB7NTvbnR6FsOk7KIlQFMgNSGCRqmfT6DrxRlSDq+FtHvoAG+JACfYC/BB/KCjIdL0rHu6IAXqjHD/hFAN+6u9EsJXy48AfH1PrSL94TxuL9bgWRDXFgxPgLoZKbxkYzPFfrD6Yh57bW7p3y7tGFedUGHOaHXgJM33jAQB+ztiaymDfFCxu0vCtYAhP0ktbQZ/9WqVGdvLH4HeB0YtKL+eczd+MwHFBwkMBhsKonbuNoacr2fcwF9UTODkj6f5mIweONvW+cCnkQNdTOffQm7PY0o5t43E7Ay1IJTHQsQeYMHdLZsEP3NBExEFwusV3ztW0CYe97rrYjY9hmAB9HlFswHg4TudBqkbcwCrJZbogvW6yBHsqBehyg+mumA1YJVdO3TjeESMayLWsBqyS+8aeq7nxnWpQF0O9KsqYB40yS87ew5oFkxzBrw9fEPYU11/+Btp/jGHf51TM2JdcKkBjzAL03kIxt3YdcH2uufCJdbJmd60zeAU5F6DyvEnUewfzwlzKk3KgXEziNB95txGpg3h5qopBQQu9/EHJjIH9iOSjTfrErA2oEp4gKGR2qEsLwuDEhcwCJOdFaI6zC8VekrLgTDEF3/35eajOGv9YtCwDoMIRDIYccwSa5Dtu8oS5QBtoGc0VAYzJgx6hj3wtDpKCWNrQSwDYWNBhOrZT1LDh5hlBx8JYBtMHE0HPt2UFKE/zhKCoUSwHc4diygbTCPy9R5CAsBfgLaYykBJucMJp6HyK/jsKNSOrxO0SclYOwdm5yTtl4D6CLhQLqoOkkVI2kpJufsIPYqEEDl2XPdtJSRxB5eC4aLAXYTe0ZSo1YBJG49TSy5jAf4MpYCbGybSHoeD7BYCvA7PY+f4Aj94oXLx2BZRPWk9oijwxEuA9hPcOSniELDMIB9zoI8uPmVdnl+zM42MAzi7l8CsJ8iyslfQQbCBW6I+7sj/H9U/2YBwM8RttE0ZftZ6CNy1AMO05SZid6cfLGu1ALSEr1ZqfKrANJS5bWS7mJYA5B62IBlC23OWqsrlYD04xqsAy+5vxuXryJ3pBXrwAvjyBAUkzo+eHUYgJs/dLX9Y2ubP/i3/aOTmz98uvrhv9Hju6sfgC77PP/fEfJ1D+EPw2j/YRmD9QpBZLRMcUYpjRUkUUpj+8VItl/OZfsFcdjRzEU0oaQQ7ofbLsr007JWHBcurzBYuPHCYD8rrcYt/vZ/F6f7QXk/Y155P23zBRK17ZeYXLBI505NkU5tsTKnQpVYVysU+1RZKFbbfqldTWGxYrhIsWJt++WesbZdMJto4yXHCeK2i7ZjTSp7b/+s7H0DueUvDmi07a9eqLXtL69oRb7+w1vq6z/+AcKZhv9NXE4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KAAAACgCAMAAAC8EZcfAAAAb1BMVEVGgr7///9Bf70/frx0os+iv945e7s2err2+fxMhsDv9Pn7/f7B1Oh6pdBhksZznszP3eyrw99jlsi4z+aJq9JUjcTe6PJRicJ8pM/J2OqauNnn7vZdkMWRsdXg6fNtm8uwyePU4vAmc7iNr9W60ef89e9wAAAIXklEQVR4nNWd67qqIBCGEfKsadnJQ6mr7v8at6CWKSAopvt7nv1jr6X2LoQBZoYJaLNlWU56iQs9OZ38oJLvP5NDFD4cx3LnPx3MuttNy/hwD87ANAyEYCuEkGEa9tFPovDirAZohcUzyIBRgQGqMKl9vCXRZUZLTgV0X8/jGTDZupTQzgK9/CWg63g+MtEoW4cSmdeknPSy5QGdMDmbEnCtEMqLCe9aFtA53GwkT9e0Y/b0lgW09D2Y0HgfRGgHkogSgK5zN405eDWjeY2sRQAfh6sxl66WGXji40UU0NKPU7veUBDchF+0IGCYj1s8GSH7LtiIQoDpbYpdGUEEhVBXFAC04smGhSvzdlECmN5nWRaOUCbQiKOA4X4hPIAHy2mUcATQ1f+W4wN4/itHZj8+YHpapPd1BMfGChewzBdtvobwzm1DHmC5zOgdIOYTAQu1tpktdH5MATzYP+KrCPehPGCylPWjEmaxLODhJ93vLWizZhUGYPJbPkzIeMt0wMOP8TBhRiekAha/7H+t0J46lmmA4Qp4leBeEDD8nX35FtpR5pQh4OO4El+lZDgvDwDd23p8wC7GAZMV+aqxOTCHfUDPXJEPm8N+N+wBPs5rNmAl9HR5gM5pZb5KEQ8wWp8PHh9swMdaFrAr42YxAYNfLxGoQi8W4MojuBW8WnTAdMUp5EtGQgfUlfOdJ953DWmAl0w1oBEl026ET2sI6KpfRJuhO3Hla8dDwIdaOCzD09zSnPJ3o4+peQPu1JsYA7tRrWDKrWbcB3wsYGJM4ud1pnREeOwDPpU3IDTy2svrehO2OGb4DXjJVOOZWfzuR5ezdHwAnb4BFdtACLIvN77zlH5EawtrwFStnw1les+H70rvZGHSBfRU4gHzSfFjeJlcL4d5+gG0VDpSEYqoHsnLUbIjeh/AVB0egH5KwyMdXaoZkG+9AXVFQTj8WJ3pcnYLuY+xH29AZessaEcsPM3SJR9mFC1gqmoWgTY7RujepZ+Wt4Cq3jDLg0b48vpD7L44zzPTBlCRswMCNl+6I3wwf3nf4nlyjagGfKia5l5MvkdQtwH0+0PowuleZLqrAD1eM4vL0JkBmfdiHd76gCUHEO4dAqjGXQTZccHwHe8btiAPEFxjDOgo6YJw4MB105CYbDfqXEUArfQtJ+QO0AIDXpTEW82eAXRf9wAQQ9YNCNWA8TFodeOuUuDdrQBDFV0QZt98r9xGkFjar4BQDRiZ8CPuU4O0ApScgOhCZbf1wozkOFSA7vOrjzWAwp+YlRpw7wpWMqg7Qhy9ScEwXlbPnScLWG0/gbVT0AWvnVBb+X4g0u+9Z8sCokIDjgKHArp9FtDe9fO8Qe+WBkxckCp4w581gqv/8S6UBayuB+X8MQLztgGtEaMvDZg7QPxqppDeth9tSUVsSfMP7eQAwfkC5NbhVJntIp/mgj93ZUu2IAAxmG9lWjeFe6LMq2bXQDaSADQi4M8exMaB0/9mAqIDCGQBB7NTvbnR6FsOk7KIlQFMgNSGCRqmfT6DrxRlSDq+FtHvoAG+JACfYC/BB/KCjIdL0rHu6IAXqjHD/hFAN+6u9EsJXy48AfH1PrSL94TxuL9bgWRDXFgxPgLoZKbxkYzPFfrD6Yh57bW7p3y7tGFedUGHOaHXgJM33jAQB+ztiaymDfFCxu0vCtYAhP0ktbQZ/9WqVGdvLH4HeB0YtKL+eczd+MwHFBwkMBhsKonbuNoacr2fcwF9UTODkj6f5mIweONvW+cCnkQNdTOffQm7PY0o5t43E7Ay1IJTHQsQeYMHdLZsEP3NBExEFwusV3ztW0CYe97rrYjY9hmAB9HlFswHg4TudBqkbcwCrJZbogvW6yBHsqBehyg+mumA1YJVdO3TjeESMayLWsBqyS+8aeq7nxnWpQF0O9KsqYB40yS87ew5oFkxzBrw9fEPYU11/+Btp/jGHf51TM2JdcKkBjzAL03kIxt3YdcH2uufCJdbJmd60zeAU5F6DyvEnUewfzwlzKk3KgXEziNB95txGpg3h5qopBQQu9/EHJjIH9iOSjTfrErA2oEp4gKGR2qEsLwuDEhcwCJOdFaI6zC8VekrLgTDEF3/35eajOGv9YtCwDoMIRDIYccwSa5Dtu8oS5QBtoGc0VAYzJgx6hj3wtDpKCWNrQSwDYWNBhOrZT1LDh5hlBx8JYBtMHE0HPt2UFKE/zhKCoUSwHc4diygbTCPy9R5CAsBfgLaYykBJucMJp6HyK/jsKNSOrxO0SclYOwdm5yTtl4D6CLhQLqoOkkVI2kpJufsIPYqEEDl2XPdtJSRxB5eC4aLAXYTe0ZSo1YBJG49TSy5jAf4MpYCbGybSHoeD7BYCvA7PY+f4Aj94oXLx2BZRPWk9oijwxEuA9hPcOSniELDMIB9zoI8uPmVdnl+zM42MAzi7l8CsJ8iyslfQQbCBW6I+7sj/H9U/2YBwM8RttE0ZftZ6CNy1AMO05SZid6cfLGu1ALSEr1ZqfKrANJS5bWS7mJYA5B62IBlC23OWqsrlYD04xqsAy+5vxuXryJ3pBXrwAvjyBAUkzo+eHUYgJs/dLX9Y2ubP/i3/aOTmz98uvrhv9Hju6sfgC77PP/fEfJ1D+EPw2j/YRmD9QpBZLRMcUYpjRUkUUpj+8VItl/OZfsFcdjRzEU0oaQQ7ofbLsr007JWHBcurzBYuPHCYD8rrcYt/vZ/F6f7QXk/Y155P23zBRK17ZeYXLBI505NkU5tsTKnQpVYVysU+1RZKFbbfqldTWGxYrhIsWJt++WesbZdMJto4yXHCeK2i7ZjTSp7b/+s7H0DueUvDmi07a9eqLXtL69oRb7+w1vq6z/+AcKZhv9NXE4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image.freepik.com/free-icon/graduation-student-black-cap_318-5667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733" y="1407029"/>
            <a:ext cx="1059626" cy="10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086" y="1407029"/>
            <a:ext cx="1008114" cy="1008114"/>
          </a:xfrm>
          <a:prstGeom prst="rect">
            <a:avLst/>
          </a:prstGeom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/>
              <a:t>MANAGEMENT TRAINEE PROGRAM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ВИДЫ СТАЖИРОВОК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5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1491" y="1796661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ПРИГЛАШАЕМ НА СТАЖИРОВКУ ПО СЛЕДУЮЩИМ НАПРАВЛЕНИЯМ: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КОНСУЛЬТАНТ ПО ВНЕДРЕНИЮ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БИЗНЕС-КОНСУЛЬТАНТ (УПРАВЛЕНЧЕСКИЙ КОНСАЛТИНГ)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ПРОГРАММИСТ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1491" y="4028989"/>
            <a:ext cx="65527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ПРИЕМА НА РАБОТУ: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ВЫСШЕЕ ИЛИ НЕОКОНЧЕННОЕ ВЫСШЕЕ ТЕХНИЧЕСКОЕ ИЛИ ЭКОНОМИЧЕСКОЕ ОБРАЗОВАНИЕ (4-5 КУРС)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РАБОТАТЬ ОТ 20 ЧАСОВ В НЕДЕЛЮ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ЖЕЛАНИЕ РАБОТАТЬ В КОНСАЛТИНГОВОМ БИЗНЕСЕ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61" y="2205658"/>
            <a:ext cx="3312366" cy="331236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653459" y="1666293"/>
            <a:ext cx="6984776" cy="180000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53459" y="3891606"/>
            <a:ext cx="6984776" cy="18424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/>
              <a:t>MANAGEMENT TRAINEE PROGRAM 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ТРЕБОВАНИЯ К КАНДИДАТАМ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6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78378" y="2143042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875643" y="2314598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</a:t>
            </a:r>
            <a:r>
              <a:rPr lang="en-US" sz="1600" b="1" dirty="0" smtClean="0">
                <a:solidFill>
                  <a:schemeClr val="bg1"/>
                </a:solidFill>
              </a:rPr>
              <a:t>CRM-</a:t>
            </a:r>
            <a:r>
              <a:rPr lang="ru-RU" sz="1600" b="1" dirty="0" smtClean="0">
                <a:solidFill>
                  <a:schemeClr val="bg1"/>
                </a:solidFill>
              </a:rPr>
              <a:t>СИСТЕМ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5067" y="1451379"/>
            <a:ext cx="6294252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АССИСТЕНТ КОНСУЛЬТАНТА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Участие в проектах внедрения ИТ-систем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Сертификация по отраслевой специфике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Сбор, анализ требований и проектирование функциональности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Изучение бизнес-приложений и методологии внедрения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Написание проектной документации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5067" y="3757746"/>
            <a:ext cx="6294252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АССИСТЕНТ ПРОГРАММИСТА .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NET/WEB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веб-приложений на ASP.NET MVC,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AngularJS,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Jquery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веб-сервисов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применением технологий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API, WCF,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Odata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интеграций с различными системами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клиентских приложений с использованием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Angular/Azure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мобильных приложений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E:\Корпоративный стиль\logo\Лого_департаменты\иконки-05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31"/>
          <a:stretch/>
        </p:blipFill>
        <p:spPr bwMode="auto">
          <a:xfrm>
            <a:off x="8104098" y="2335959"/>
            <a:ext cx="576751" cy="5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://ui.aroundcampusgroup.com/images/the-jo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847" y="1413570"/>
            <a:ext cx="514131" cy="5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17955" y="1532538"/>
            <a:ext cx="293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95959"/>
                </a:solidFill>
              </a:rPr>
              <a:t>HR@NORBIT.RU</a:t>
            </a:r>
            <a:endParaRPr lang="ru-RU" sz="1600" b="1" dirty="0" smtClean="0">
              <a:solidFill>
                <a:srgbClr val="595959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47645" y="5259819"/>
            <a:ext cx="4176464" cy="9782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847068" y="5336051"/>
            <a:ext cx="29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ТОРГОВО-ЗАКУПОЧНЫХ СИСТЕМ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29" name="Picture 2" descr="E:\Корпоративный стиль\logo\Лого_департаменты\иконки-04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87"/>
          <a:stretch/>
        </p:blipFill>
        <p:spPr bwMode="auto">
          <a:xfrm>
            <a:off x="8066948" y="5449987"/>
            <a:ext cx="547740" cy="6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7778378" y="3185845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875643" y="3357401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</a:t>
            </a:r>
            <a:r>
              <a:rPr lang="en-US" sz="1600" b="1" dirty="0" smtClean="0">
                <a:solidFill>
                  <a:schemeClr val="bg1"/>
                </a:solidFill>
              </a:rPr>
              <a:t>ERP-</a:t>
            </a:r>
            <a:r>
              <a:rPr lang="ru-RU" sz="1600" b="1" dirty="0" smtClean="0">
                <a:solidFill>
                  <a:schemeClr val="bg1"/>
                </a:solidFill>
              </a:rPr>
              <a:t>СИСТЕМ</a:t>
            </a:r>
            <a:r>
              <a:rPr lang="en-US" sz="1600" b="1" dirty="0" smtClean="0">
                <a:solidFill>
                  <a:schemeClr val="bg1"/>
                </a:solidFill>
              </a:rPr>
              <a:t> MICROSOFT </a:t>
            </a:r>
            <a:r>
              <a:rPr lang="ru-RU" sz="1600" b="1" dirty="0" smtClean="0">
                <a:solidFill>
                  <a:schemeClr val="bg1"/>
                </a:solidFill>
              </a:rPr>
              <a:t>И</a:t>
            </a:r>
            <a:r>
              <a:rPr lang="en-US" sz="1600" b="1" dirty="0" smtClean="0">
                <a:solidFill>
                  <a:schemeClr val="bg1"/>
                </a:solidFill>
              </a:rPr>
              <a:t> 1C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778378" y="4222832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875643" y="4394388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РЕШЕНИЙ </a:t>
            </a:r>
            <a:r>
              <a:rPr lang="en-US" sz="1600" b="1" dirty="0" smtClean="0">
                <a:solidFill>
                  <a:schemeClr val="bg1"/>
                </a:solidFill>
              </a:rPr>
              <a:t>SAP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78"/>
          <a:stretch/>
        </p:blipFill>
        <p:spPr>
          <a:xfrm>
            <a:off x="8075523" y="4390788"/>
            <a:ext cx="572760" cy="5976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91"/>
          <a:stretch/>
        </p:blipFill>
        <p:spPr>
          <a:xfrm>
            <a:off x="8089818" y="3383184"/>
            <a:ext cx="569535" cy="597600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/>
              <a:t>MANAGEMENT TRAINEE PROGRAM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СТАЖЕРСКИЕ ПОЗИЦИИ</a:t>
            </a:r>
          </a:p>
        </p:txBody>
      </p:sp>
    </p:spTree>
    <p:extLst>
      <p:ext uri="{BB962C8B-B14F-4D97-AF65-F5344CB8AC3E}">
        <p14:creationId xmlns:p14="http://schemas.microsoft.com/office/powerpoint/2010/main" val="37438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78378" y="2143042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875643" y="2314598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</a:t>
            </a:r>
            <a:r>
              <a:rPr lang="en-US" sz="1600" b="1" dirty="0" smtClean="0">
                <a:solidFill>
                  <a:schemeClr val="bg1"/>
                </a:solidFill>
              </a:rPr>
              <a:t>CRM-</a:t>
            </a:r>
            <a:r>
              <a:rPr lang="ru-RU" sz="1600" b="1" dirty="0" smtClean="0">
                <a:solidFill>
                  <a:schemeClr val="bg1"/>
                </a:solidFill>
              </a:rPr>
              <a:t>СИСТЕМ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5067" y="1451379"/>
            <a:ext cx="62942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АССИСТЕНТ ТЕСТИРОВЩИКА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OMNI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fontAlgn="base"/>
            <a:endParaRPr lang="ru-RU" sz="1400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400" dirty="0" smtClean="0"/>
              <a:t>Опыт </a:t>
            </a:r>
            <a:r>
              <a:rPr lang="ru-RU" sz="1400" dirty="0"/>
              <a:t>работы с различными браузерами и </a:t>
            </a:r>
            <a:r>
              <a:rPr lang="ru-RU" sz="1400" dirty="0" err="1"/>
              <a:t>Internet</a:t>
            </a:r>
            <a:r>
              <a:rPr lang="ru-RU" sz="1400" dirty="0"/>
              <a:t>-приложениями;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400" dirty="0"/>
              <a:t>Опыт работы с баг-</a:t>
            </a:r>
            <a:r>
              <a:rPr lang="ru-RU" sz="1400" dirty="0" err="1"/>
              <a:t>трекинговыми</a:t>
            </a:r>
            <a:r>
              <a:rPr lang="ru-RU" sz="1400" dirty="0"/>
              <a:t> системами (</a:t>
            </a:r>
            <a:r>
              <a:rPr lang="ru-RU" sz="1400" dirty="0" err="1"/>
              <a:t>Jira</a:t>
            </a:r>
            <a:r>
              <a:rPr lang="ru-RU" sz="1400" dirty="0"/>
              <a:t>, </a:t>
            </a:r>
            <a:r>
              <a:rPr lang="ru-RU" sz="1400" dirty="0" err="1"/>
              <a:t>Redmine</a:t>
            </a:r>
            <a:r>
              <a:rPr lang="ru-RU" sz="1400" dirty="0"/>
              <a:t>, </a:t>
            </a:r>
            <a:r>
              <a:rPr lang="ru-RU" sz="1400" dirty="0" err="1"/>
              <a:t>Bugzilla</a:t>
            </a:r>
            <a:r>
              <a:rPr lang="ru-RU" sz="1400" dirty="0"/>
              <a:t> и др.);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400" dirty="0"/>
              <a:t>Навыки разработки и актуализации тестовых сценариев;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400" dirty="0"/>
              <a:t>Тест-дизайн;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400" dirty="0"/>
              <a:t>Базовые знания </a:t>
            </a:r>
            <a:r>
              <a:rPr lang="en-US" sz="1400" dirty="0"/>
              <a:t>PHP</a:t>
            </a:r>
            <a:r>
              <a:rPr lang="ru-RU" sz="1400" dirty="0"/>
              <a:t>, </a:t>
            </a:r>
            <a:r>
              <a:rPr lang="en-US" sz="1400" dirty="0"/>
              <a:t>JS</a:t>
            </a:r>
            <a:r>
              <a:rPr lang="ru-RU" sz="1400" dirty="0"/>
              <a:t>, </a:t>
            </a:r>
            <a:r>
              <a:rPr lang="en-US" sz="1400" dirty="0" err="1"/>
              <a:t>Vue</a:t>
            </a:r>
            <a:r>
              <a:rPr lang="ru-RU" sz="1400" dirty="0"/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400" dirty="0"/>
              <a:t>Навыки программирования как плюс;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400" dirty="0"/>
              <a:t>Высокая степень ответственности, умение работать в команде, нацеленность на достижение результата, умение быстро переключаться между задачами, хорошие коммуникативные навыки, умение грамотно и четко излагать свои мысли</a:t>
            </a:r>
            <a:r>
              <a:rPr lang="ru-RU" sz="1400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АССИСТЕНТ ПРОГРАММИСТА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OMNI</a:t>
            </a:r>
          </a:p>
          <a:p>
            <a:pPr lvl="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Базовое знание: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PHP,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Docker Compose,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Vju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node.js+npm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gulp;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PostgreSQL, MongoDB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MySQL,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RabbitMQ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фреймворки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Vue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Angular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2+),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React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ru-RU" sz="1400" dirty="0"/>
              <a:t> </a:t>
            </a:r>
          </a:p>
        </p:txBody>
      </p:sp>
      <p:pic>
        <p:nvPicPr>
          <p:cNvPr id="1026" name="Picture 2" descr="E:\Корпоративный стиль\logo\Лого_департаменты\иконки-05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31"/>
          <a:stretch/>
        </p:blipFill>
        <p:spPr bwMode="auto">
          <a:xfrm>
            <a:off x="8104098" y="2335959"/>
            <a:ext cx="576751" cy="5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://ui.aroundcampusgroup.com/images/the-jo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847" y="1413570"/>
            <a:ext cx="514131" cy="5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17955" y="1532538"/>
            <a:ext cx="293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95959"/>
                </a:solidFill>
              </a:rPr>
              <a:t>HR@NORBIT.RU</a:t>
            </a:r>
            <a:endParaRPr lang="ru-RU" sz="1600" b="1" dirty="0" smtClean="0">
              <a:solidFill>
                <a:srgbClr val="595959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47645" y="5259819"/>
            <a:ext cx="4176464" cy="9782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847068" y="5336051"/>
            <a:ext cx="29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ТОРГОВО-ЗАКУПОЧНЫХ СИСТЕМ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29" name="Picture 2" descr="E:\Корпоративный стиль\logo\Лого_департаменты\иконки-04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87"/>
          <a:stretch/>
        </p:blipFill>
        <p:spPr bwMode="auto">
          <a:xfrm>
            <a:off x="8066948" y="5449987"/>
            <a:ext cx="547740" cy="6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7778378" y="3185845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875643" y="3357401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</a:t>
            </a:r>
            <a:r>
              <a:rPr lang="en-US" sz="1600" b="1" dirty="0" smtClean="0">
                <a:solidFill>
                  <a:schemeClr val="bg1"/>
                </a:solidFill>
              </a:rPr>
              <a:t>ERP-</a:t>
            </a:r>
            <a:r>
              <a:rPr lang="ru-RU" sz="1600" b="1" dirty="0" smtClean="0">
                <a:solidFill>
                  <a:schemeClr val="bg1"/>
                </a:solidFill>
              </a:rPr>
              <a:t>СИСТЕМ</a:t>
            </a:r>
            <a:r>
              <a:rPr lang="en-US" sz="1600" b="1" dirty="0" smtClean="0">
                <a:solidFill>
                  <a:schemeClr val="bg1"/>
                </a:solidFill>
              </a:rPr>
              <a:t> MICROSOFT </a:t>
            </a:r>
            <a:r>
              <a:rPr lang="ru-RU" sz="1600" b="1" dirty="0" smtClean="0">
                <a:solidFill>
                  <a:schemeClr val="bg1"/>
                </a:solidFill>
              </a:rPr>
              <a:t>И</a:t>
            </a:r>
            <a:r>
              <a:rPr lang="en-US" sz="1600" b="1" dirty="0" smtClean="0">
                <a:solidFill>
                  <a:schemeClr val="bg1"/>
                </a:solidFill>
              </a:rPr>
              <a:t> 1C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778378" y="4222832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875643" y="4394388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РЕШЕНИЙ </a:t>
            </a:r>
            <a:r>
              <a:rPr lang="en-US" sz="1600" b="1" dirty="0" smtClean="0">
                <a:solidFill>
                  <a:schemeClr val="bg1"/>
                </a:solidFill>
              </a:rPr>
              <a:t>SAP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78"/>
          <a:stretch/>
        </p:blipFill>
        <p:spPr>
          <a:xfrm>
            <a:off x="8075523" y="4390788"/>
            <a:ext cx="572760" cy="5976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91"/>
          <a:stretch/>
        </p:blipFill>
        <p:spPr>
          <a:xfrm>
            <a:off x="8089818" y="3383184"/>
            <a:ext cx="569535" cy="597600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/>
              <a:t>MANAGEMENT TRAINEE PROGRAM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СТАЖЕРСКИЕ </a:t>
            </a:r>
            <a:r>
              <a:rPr lang="ru-RU" sz="1800" dirty="0" smtClean="0"/>
              <a:t>ПОЗИЦИИ</a:t>
            </a:r>
            <a:r>
              <a:rPr lang="en-US" sz="1800" dirty="0" smtClean="0"/>
              <a:t> OMNI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63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78378" y="2143042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875643" y="2314598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</a:t>
            </a:r>
            <a:r>
              <a:rPr lang="en-US" sz="1600" b="1" dirty="0" smtClean="0">
                <a:solidFill>
                  <a:schemeClr val="bg1"/>
                </a:solidFill>
              </a:rPr>
              <a:t>CRM-</a:t>
            </a:r>
            <a:r>
              <a:rPr lang="ru-RU" sz="1600" b="1" dirty="0" smtClean="0">
                <a:solidFill>
                  <a:schemeClr val="bg1"/>
                </a:solidFill>
              </a:rPr>
              <a:t>СИСТЕМ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5067" y="1670635"/>
            <a:ext cx="6294252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АССИСТЕНТ ПРОГРАММИСТА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OMNI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Базовое знание: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PHP,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Docker Compose,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Vju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node.js+npm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gulp;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PostgreSQL, MongoDB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MySQL,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RabbitMQ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фреймворки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Vue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Angular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2+),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React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E:\Корпоративный стиль\logo\Лого_департаменты\иконки-05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31"/>
          <a:stretch/>
        </p:blipFill>
        <p:spPr bwMode="auto">
          <a:xfrm>
            <a:off x="8104098" y="2335959"/>
            <a:ext cx="576751" cy="5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://ui.aroundcampusgroup.com/images/the-jo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847" y="1413570"/>
            <a:ext cx="514131" cy="5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17955" y="1532538"/>
            <a:ext cx="293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95959"/>
                </a:solidFill>
              </a:rPr>
              <a:t>HR@NORBIT.RU</a:t>
            </a:r>
            <a:endParaRPr lang="ru-RU" sz="1600" b="1" dirty="0" smtClean="0">
              <a:solidFill>
                <a:srgbClr val="595959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47645" y="5259819"/>
            <a:ext cx="4176464" cy="9782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847068" y="5336051"/>
            <a:ext cx="29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ТОРГОВО-ЗАКУПОЧНЫХ СИСТЕМ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29" name="Picture 2" descr="E:\Корпоративный стиль\logo\Лого_департаменты\иконки-04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87"/>
          <a:stretch/>
        </p:blipFill>
        <p:spPr bwMode="auto">
          <a:xfrm>
            <a:off x="8066948" y="5449987"/>
            <a:ext cx="547740" cy="6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7778378" y="3185845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875643" y="3357401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</a:t>
            </a:r>
            <a:r>
              <a:rPr lang="en-US" sz="1600" b="1" dirty="0" smtClean="0">
                <a:solidFill>
                  <a:schemeClr val="bg1"/>
                </a:solidFill>
              </a:rPr>
              <a:t>ERP-</a:t>
            </a:r>
            <a:r>
              <a:rPr lang="ru-RU" sz="1600" b="1" dirty="0" smtClean="0">
                <a:solidFill>
                  <a:schemeClr val="bg1"/>
                </a:solidFill>
              </a:rPr>
              <a:t>СИСТЕМ</a:t>
            </a:r>
            <a:r>
              <a:rPr lang="en-US" sz="1600" b="1" dirty="0" smtClean="0">
                <a:solidFill>
                  <a:schemeClr val="bg1"/>
                </a:solidFill>
              </a:rPr>
              <a:t> MICROSOFT </a:t>
            </a:r>
            <a:r>
              <a:rPr lang="ru-RU" sz="1600" b="1" dirty="0" smtClean="0">
                <a:solidFill>
                  <a:schemeClr val="bg1"/>
                </a:solidFill>
              </a:rPr>
              <a:t>И</a:t>
            </a:r>
            <a:r>
              <a:rPr lang="en-US" sz="1600" b="1" dirty="0" smtClean="0">
                <a:solidFill>
                  <a:schemeClr val="bg1"/>
                </a:solidFill>
              </a:rPr>
              <a:t> 1C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778378" y="4222832"/>
            <a:ext cx="4176464" cy="93374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875643" y="4394388"/>
            <a:ext cx="30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РАЗРАБОТКА И ВНЕДРЕНИЕ РЕШЕНИЙ </a:t>
            </a:r>
            <a:r>
              <a:rPr lang="en-US" sz="1600" b="1" dirty="0" smtClean="0">
                <a:solidFill>
                  <a:schemeClr val="bg1"/>
                </a:solidFill>
              </a:rPr>
              <a:t>SAP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78"/>
          <a:stretch/>
        </p:blipFill>
        <p:spPr>
          <a:xfrm>
            <a:off x="8075523" y="4390788"/>
            <a:ext cx="572760" cy="5976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91"/>
          <a:stretch/>
        </p:blipFill>
        <p:spPr>
          <a:xfrm>
            <a:off x="8089818" y="3383184"/>
            <a:ext cx="569535" cy="597600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/>
              <a:t>MANAGEMENT TRAINEE PROGRAM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СТАЖЕРСКИЕ </a:t>
            </a:r>
            <a:r>
              <a:rPr lang="ru-RU" sz="1800" dirty="0" smtClean="0"/>
              <a:t>ПОЗИЦИИ</a:t>
            </a:r>
            <a:r>
              <a:rPr lang="en-US" sz="1800" dirty="0" smtClean="0"/>
              <a:t> OMNI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92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901930" y="3782962"/>
            <a:ext cx="2880320" cy="1534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16535" y="2277666"/>
            <a:ext cx="2498253" cy="116409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61370" y="3738171"/>
            <a:ext cx="2735386" cy="14317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7073" y="2610939"/>
            <a:ext cx="3384376" cy="7553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5082" y="1701602"/>
            <a:ext cx="64286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ЭТАПЫ КОНКУРСНОГО ОТБОРА: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8" idx="2"/>
            <a:endCxn id="11" idx="6"/>
          </p:cNvCxnSpPr>
          <p:nvPr/>
        </p:nvCxnSpPr>
        <p:spPr>
          <a:xfrm>
            <a:off x="2399132" y="3602539"/>
            <a:ext cx="7798941" cy="0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99132" y="3530531"/>
            <a:ext cx="144016" cy="144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56891" y="3538915"/>
            <a:ext cx="144016" cy="144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96385" y="3547299"/>
            <a:ext cx="144016" cy="144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054057" y="3530531"/>
            <a:ext cx="144016" cy="144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5908" y="2610939"/>
            <a:ext cx="3615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Отправка резюме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компанию</a:t>
            </a:r>
            <a:r>
              <a:rPr lang="en-US" b="1" dirty="0" smtClean="0">
                <a:solidFill>
                  <a:schemeClr val="bg1"/>
                </a:solidFill>
              </a:rPr>
              <a:t> hr@norbit.ru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1975" y="3919210"/>
            <a:ext cx="3046413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Интервью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 специалистом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отдела </a:t>
            </a:r>
            <a:r>
              <a:rPr lang="ru-RU" b="1" dirty="0">
                <a:solidFill>
                  <a:schemeClr val="bg1"/>
                </a:solidFill>
              </a:rPr>
              <a:t>персонала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35638" y="2304431"/>
            <a:ext cx="3046412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Встреча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потенциальным руководителем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68817" y="3876927"/>
            <a:ext cx="2713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Приглашение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работу в случае положительного решения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059" y="3873728"/>
            <a:ext cx="1296146" cy="1296146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/>
              <a:t>MANAGEMENT TRAINEE PROGRAM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КАК ПОДАТЬ ЗАЯВКУ</a:t>
            </a:r>
          </a:p>
        </p:txBody>
      </p:sp>
    </p:spTree>
    <p:extLst>
      <p:ext uri="{BB962C8B-B14F-4D97-AF65-F5344CB8AC3E}">
        <p14:creationId xmlns:p14="http://schemas.microsoft.com/office/powerpoint/2010/main" val="33271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7034" y="1413570"/>
            <a:ext cx="11350203" cy="2808312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100000">
                <a:schemeClr val="bg1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3578" y="1918023"/>
            <a:ext cx="6954975" cy="1871811"/>
          </a:xfrm>
          <a:prstGeom prst="roundRect">
            <a:avLst/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Практика открыта в 2004 году</a:t>
            </a: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Крупнейший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CRM-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интегратор в России и СНГ</a:t>
            </a:r>
          </a:p>
          <a:p>
            <a:pPr marL="432000" lvl="1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Выделенная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служба поддержки 24х7</a:t>
            </a:r>
          </a:p>
          <a:p>
            <a:pPr marL="432000" lvl="1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Мультивендорная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 практика: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Microsoft,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Terrasoft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/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1С-Битрикс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ЛАНИТ-ОМНИ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93091" y="1910659"/>
            <a:ext cx="2088160" cy="1713767"/>
            <a:chOff x="478210" y="2270699"/>
            <a:chExt cx="2088160" cy="171376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10" y="2270699"/>
              <a:ext cx="2088160" cy="104616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38178" y="3399691"/>
              <a:ext cx="14128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baseline="30000" dirty="0">
                  <a:solidFill>
                    <a:schemeClr val="bg1"/>
                  </a:solidFill>
                </a:rPr>
                <a:t>Департамент </a:t>
              </a:r>
              <a:r>
                <a:rPr lang="ru-RU" sz="2400" b="1" baseline="30000" dirty="0" smtClean="0">
                  <a:solidFill>
                    <a:schemeClr val="bg1"/>
                  </a:solidFill>
                </a:rPr>
                <a:t/>
              </a:r>
              <a:br>
                <a:rPr lang="ru-RU" sz="2400" b="1" baseline="30000" dirty="0" smtClean="0">
                  <a:solidFill>
                    <a:schemeClr val="bg1"/>
                  </a:solidFill>
                </a:rPr>
              </a:br>
              <a:r>
                <a:rPr lang="en-US" sz="2400" b="1" baseline="30000" dirty="0" smtClean="0">
                  <a:solidFill>
                    <a:schemeClr val="bg1"/>
                  </a:solidFill>
                </a:rPr>
                <a:t>CRM</a:t>
              </a:r>
              <a:endParaRPr lang="en-US" sz="24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917155" y="3447976"/>
            <a:ext cx="43307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baseline="30000" dirty="0">
                <a:solidFill>
                  <a:srgbClr val="575756"/>
                </a:solidFill>
              </a:rPr>
              <a:t>Дмитрий Рыбаков</a:t>
            </a:r>
            <a:endParaRPr lang="ru-RU" sz="2000" baseline="30000" dirty="0">
              <a:solidFill>
                <a:srgbClr val="575756"/>
              </a:solidFill>
            </a:endParaRPr>
          </a:p>
          <a:p>
            <a:pPr algn="ctr"/>
            <a:r>
              <a:rPr lang="ru-RU" sz="2000" baseline="30000" dirty="0" smtClean="0">
                <a:solidFill>
                  <a:srgbClr val="575756"/>
                </a:solidFill>
              </a:rPr>
              <a:t>Руководитель </a:t>
            </a:r>
            <a:r>
              <a:rPr lang="ru-RU" sz="2000" baseline="30000" dirty="0">
                <a:solidFill>
                  <a:srgbClr val="575756"/>
                </a:solidFill>
              </a:rPr>
              <a:t>департамента </a:t>
            </a:r>
            <a:r>
              <a:rPr lang="en-US" sz="2000" baseline="30000" dirty="0">
                <a:solidFill>
                  <a:srgbClr val="575756"/>
                </a:solidFill>
              </a:rPr>
              <a:t>CRM</a:t>
            </a:r>
            <a:endParaRPr lang="en-US" sz="2000" b="1" baseline="30000" dirty="0">
              <a:solidFill>
                <a:srgbClr val="575756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34404" y="4547471"/>
            <a:ext cx="9318431" cy="1690635"/>
            <a:chOff x="1485107" y="4907511"/>
            <a:chExt cx="9318431" cy="1690635"/>
          </a:xfrm>
        </p:grpSpPr>
        <p:sp>
          <p:nvSpPr>
            <p:cNvPr id="4" name="TextBox 3"/>
            <p:cNvSpPr txBox="1"/>
            <p:nvPr/>
          </p:nvSpPr>
          <p:spPr>
            <a:xfrm>
              <a:off x="1485107" y="4907511"/>
              <a:ext cx="1910471" cy="144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</a:t>
              </a:r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5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лет на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рынке</a:t>
              </a:r>
              <a:r>
                <a:rPr lang="en-US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 CRM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324" y="4907511"/>
              <a:ext cx="2124056" cy="1444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8</a:t>
              </a:r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сотрудников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0240" y="4907511"/>
              <a:ext cx="2222274" cy="169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100+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сертифицированных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специалистов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1811" y="4907511"/>
              <a:ext cx="2981727" cy="1444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5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00</a:t>
              </a:r>
              <a:r>
                <a:rPr lang="ru-RU" sz="718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реализованных проектов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315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64918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944522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67" y="1772137"/>
            <a:ext cx="1599876" cy="1536888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ДЕПАРТАМЕНТ </a:t>
            </a:r>
            <a:r>
              <a:rPr lang="en-US" sz="1800" dirty="0"/>
              <a:t>CRM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36173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05785" y="1540308"/>
            <a:ext cx="8328194" cy="4481774"/>
            <a:chOff x="541512" y="1845618"/>
            <a:chExt cx="8328194" cy="455613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49003" y="1845618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682181" y="1858558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541512" y="4180007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674690" y="4192947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798734" y="4192947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952364" y="4180007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4806225" y="1858558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959855" y="1845618"/>
              <a:ext cx="1909851" cy="2208805"/>
            </a:xfrm>
            <a:prstGeom prst="roundRect">
              <a:avLst/>
            </a:prstGeom>
            <a:solidFill>
              <a:srgbClr val="FF9900">
                <a:alpha val="34000"/>
              </a:srgbClr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6468" y="1981622"/>
            <a:ext cx="1862450" cy="8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одзаголовок 2"/>
          <p:cNvSpPr txBox="1">
            <a:spLocks/>
          </p:cNvSpPr>
          <p:nvPr/>
        </p:nvSpPr>
        <p:spPr>
          <a:xfrm>
            <a:off x="1005785" y="2524682"/>
            <a:ext cx="1909851" cy="9999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УПРАВЛЕНИЕ КОРПОРАТИВНЫМИ ПРОДАЖАМИ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3148731" y="2608929"/>
            <a:ext cx="1907573" cy="96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УПРАВЛЕНИЕ РОЗНИЧНЫМИ ПРОДАЖАМИ</a:t>
            </a:r>
            <a:endParaRPr lang="ru-RU" sz="11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5263007" y="2571235"/>
            <a:ext cx="1917342" cy="9231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УПРАВЛЕНИЕ </a:t>
            </a: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/>
            </a:r>
            <a:b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МАРКЕТИНГОМ</a:t>
            </a:r>
            <a:b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И </a:t>
            </a: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ПРОГРАММЫ </a:t>
            </a: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/>
            </a:r>
            <a:b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ЛОЯЛЬНОСТИ</a:t>
            </a:r>
            <a:endParaRPr lang="ru-RU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416637" y="2571236"/>
            <a:ext cx="1917342" cy="10653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УПРАВЛЕНИЕ </a:t>
            </a: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/>
            </a:r>
            <a:b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СЕРВИСОМ </a:t>
            </a: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/ </a:t>
            </a: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/>
            </a:r>
            <a:b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ОБСЛУЖИВАНИЕМ</a:t>
            </a:r>
            <a:b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КЛИЕНТОВ</a:t>
            </a:r>
            <a:endParaRPr lang="ru-RU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52" name="Подзаголовок 2"/>
          <p:cNvSpPr txBox="1">
            <a:spLocks/>
          </p:cNvSpPr>
          <p:nvPr/>
        </p:nvSpPr>
        <p:spPr>
          <a:xfrm>
            <a:off x="992908" y="4864881"/>
            <a:ext cx="1922728" cy="1082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УПРАВЛЕНИЕ </a:t>
            </a: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/>
            </a:r>
            <a:b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</a:br>
            <a:r>
              <a:rPr lang="ru-RU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КОНТАКТ-ЦЕНТРАМИ</a:t>
            </a:r>
            <a:endParaRPr lang="ru-RU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53" name="Подзаголовок 2"/>
          <p:cNvSpPr txBox="1">
            <a:spLocks/>
          </p:cNvSpPr>
          <p:nvPr/>
        </p:nvSpPr>
        <p:spPr>
          <a:xfrm>
            <a:off x="3146454" y="4657196"/>
            <a:ext cx="1899270" cy="13519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en-US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BPM</a:t>
            </a: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-РЕШЕНИЯ</a:t>
            </a:r>
            <a:endParaRPr lang="ru-RU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5269051" y="4657196"/>
            <a:ext cx="1890930" cy="13519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ОТРАСЛЕВЫЕ РЕШЕНИЯ</a:t>
            </a:r>
            <a:endParaRPr lang="ru-RU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7424128" y="4593362"/>
            <a:ext cx="1902360" cy="13519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034">
              <a:spcBef>
                <a:spcPts val="0"/>
              </a:spcBef>
              <a:buNone/>
            </a:pP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СОБСТВЕННЫЕ МОДУЛИ ДЛЯ </a:t>
            </a:r>
            <a:r>
              <a:rPr lang="en-US" sz="11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TERRASOFT CREATIO  </a:t>
            </a:r>
            <a:r>
              <a:rPr lang="ru-RU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И </a:t>
            </a:r>
            <a:r>
              <a:rPr lang="en-US" sz="11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MICROSOFT DYNAMICS</a:t>
            </a:r>
            <a:endParaRPr lang="ru-RU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pic>
        <p:nvPicPr>
          <p:cNvPr id="8196" name="Picture 4" descr="ÐÐ°ÑÑÐ¸Ð½ÐºÐ¸ Ð¿Ð¾ Ð·Ð°Ð¿ÑÐ¾ÑÑ Ð±Ð¸ÑÑÐ¸ÐºÑ24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9395" y="4031367"/>
            <a:ext cx="1780233" cy="3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dn.onlinewebfonts.com/svg/img_1619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595" y="2025847"/>
            <a:ext cx="600230" cy="5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nottinghamtrent.personalised.clothing/Images/Buttons/baske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715" y="1975561"/>
            <a:ext cx="726814" cy="6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i.ya-webdesign.com/images/center-svg-3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351" y="4389319"/>
            <a:ext cx="520384" cy="5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cdn.onlinewebfonts.com/svg/img_146273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996" y="4360006"/>
            <a:ext cx="515772" cy="5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maxcdn.icons8.com/iOS7/PNG/100/Programming/system_information_filled-100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067" y="4395473"/>
            <a:ext cx="632898" cy="6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s://cdn.onlinewebfonts.com/svg/img_463599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840" y="4285278"/>
            <a:ext cx="650426" cy="6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301" y="1946147"/>
            <a:ext cx="647752" cy="647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40" y="1952009"/>
            <a:ext cx="651058" cy="651058"/>
          </a:xfrm>
          <a:prstGeom prst="rect">
            <a:avLst/>
          </a:prstGeom>
        </p:spPr>
      </p:pic>
      <p:pic>
        <p:nvPicPr>
          <p:cNvPr id="1026" name="Picture 2" descr="https://crm-bpm.ru/uploads/images/creatio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01" y="3064173"/>
            <a:ext cx="1553383" cy="4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ld.b2bcg.ru/upload/medialibrary/8a5/8a587081778ce26154dd9e31620f83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5" y="4842552"/>
            <a:ext cx="1107848" cy="7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CRM</a:t>
            </a:r>
            <a:r>
              <a:rPr lang="ru-RU" sz="1800" dirty="0"/>
              <a:t>-РЕШЕНИЯ ОТ НОРБИТ</a:t>
            </a:r>
          </a:p>
        </p:txBody>
      </p:sp>
    </p:spTree>
    <p:extLst>
      <p:ext uri="{BB962C8B-B14F-4D97-AF65-F5344CB8AC3E}">
        <p14:creationId xmlns:p14="http://schemas.microsoft.com/office/powerpoint/2010/main" val="130969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802450" y="2991707"/>
            <a:ext cx="3726508" cy="36282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2450" y="4719133"/>
            <a:ext cx="1926307" cy="36282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ПРОЕКТНЫЙ ОПЫТ НОРБИТ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6589" y="2988454"/>
            <a:ext cx="977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Производство и дистрибуция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16589" y="4717443"/>
            <a:ext cx="1013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и </a:t>
            </a:r>
            <a:r>
              <a:rPr lang="ru-RU" sz="1800" b="1" dirty="0">
                <a:solidFill>
                  <a:schemeClr val="bg1"/>
                </a:solidFill>
              </a:rPr>
              <a:t>другие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88C94-C788-41AF-B924-5ED9A58BDD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972" y="5674277"/>
            <a:ext cx="745843" cy="437976"/>
          </a:xfrm>
          <a:prstGeom prst="rect">
            <a:avLst/>
          </a:prstGeom>
        </p:spPr>
      </p:pic>
      <p:pic>
        <p:nvPicPr>
          <p:cNvPr id="4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0152" y="1628831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13" y="1661416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151" y="1661416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414" y="1628831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2249" y="1628831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479" y="3370933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41" y="3403519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8478" y="3403519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2742" y="3370933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8576" y="3370933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189" y="5027117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451" y="5059703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6188" y="5059703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452" y="5027117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rázok 51" descr="bublina2-1p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6286" y="5027117"/>
            <a:ext cx="2219699" cy="13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www.rolf-himki.ru/upload/lizing_partners/sber-liz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070" y="2056534"/>
            <a:ext cx="1874384" cy="5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.mcsevsiyanie.ru/sites/sev_siyanie/files/upload/DMS/soglas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447" y="2127164"/>
            <a:ext cx="1543180" cy="44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logomogo.ru/uploads/logo-bk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342" y="2083363"/>
            <a:ext cx="1445919" cy="5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www.gi-bon.sk/wp-content/uploads/2017/07/seghez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039" y="3754917"/>
            <a:ext cx="1620446" cy="6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upload.wikimedia.org/wikipedia/commons/thumb/f/fd/OMK.svg/1600px-OMK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424" y="3864343"/>
            <a:ext cx="1579362" cy="3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i0.wp.com/worldscholarshipforum.com/wp-content/uploads/2017/10/British-American-Tobacco-Nigeria-Technical-Trainee-Program.png?fit=1280%2C730&amp;ssl=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970" y="3683105"/>
            <a:ext cx="1200586" cy="6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ru/f/ff/Philip_Morris_International_Logo_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327" y="3687179"/>
            <a:ext cx="969422" cy="7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s://jobfilter.ru/uploaded_files/images/2016/12/13/55607/WzuPLSzq1zns0Gt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070" y="5490250"/>
            <a:ext cx="1874384" cy="4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s://actum.online/partners/getImage?id=5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520" y="5363349"/>
            <a:ext cx="1473033" cy="6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https://www.rusia.travel/images/turismo_img/emblema_olimpiada_sochi_201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342" y="5384019"/>
            <a:ext cx="1383952" cy="6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" name="Picture 30" descr="https://static.tildacdn.com/tild6663-3137-4930-a135-626631386538/logo_ru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1745" y="5484784"/>
            <a:ext cx="1460580" cy="3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802450" y="1266767"/>
            <a:ext cx="4230563" cy="36282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6589" y="1257297"/>
            <a:ext cx="562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Финансы, Банки, </a:t>
            </a:r>
            <a:r>
              <a:rPr lang="ru-RU" sz="1800" b="1" dirty="0" smtClean="0">
                <a:solidFill>
                  <a:schemeClr val="bg1"/>
                </a:solidFill>
              </a:rPr>
              <a:t>Страхование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bistroinfo.ru/images/logo-dom-rf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27" y="1909160"/>
            <a:ext cx="746985" cy="7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vr.gov.ru/upload/iblock/e3f/logo_true_colo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98" y="2159883"/>
            <a:ext cx="1532227" cy="3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riteo.com/de/wp-content/uploads/sites/3/2018/10/Electrolux_logo_ne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10" y="5560253"/>
            <a:ext cx="1439061" cy="3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einconference.paininfo.ru/off-line/logos/DrR_Logo_Primary_RGB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059" y="3861842"/>
            <a:ext cx="1681164" cy="3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3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924510" y="3102940"/>
            <a:ext cx="10990369" cy="423814"/>
            <a:chOff x="203184" y="2326513"/>
            <a:chExt cx="8861165" cy="317985"/>
          </a:xfrm>
          <a:solidFill>
            <a:srgbClr val="00B0F0"/>
          </a:solidFill>
        </p:grpSpPr>
        <p:sp>
          <p:nvSpPr>
            <p:cNvPr id="55" name="Прямоугольник 54"/>
            <p:cNvSpPr/>
            <p:nvPr/>
          </p:nvSpPr>
          <p:spPr>
            <a:xfrm>
              <a:off x="3190664" y="2326513"/>
              <a:ext cx="2886205" cy="3179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/>
              <a:endParaRPr lang="ru-RU" sz="2266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178144" y="2326513"/>
              <a:ext cx="2886205" cy="3179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/>
              <a:endParaRPr lang="ru-RU" sz="2266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03184" y="2326513"/>
              <a:ext cx="2886205" cy="3179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/>
              <a:endParaRPr lang="ru-RU" sz="2266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24509" y="3120263"/>
            <a:ext cx="3579717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ru-RU" sz="179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ПРАКТИКИ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29836" y="3126971"/>
            <a:ext cx="3579717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ru-RU" sz="179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СТРУКТУРЕ ГК ЛАНИТ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35162" y="3120261"/>
            <a:ext cx="3579716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ru-RU" sz="179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ИНДУСТРИИ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868" y="1503467"/>
            <a:ext cx="1837911" cy="13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ru-RU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6397" b="1" dirty="0">
              <a:solidFill>
                <a:srgbClr val="043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482"/>
            <a:r>
              <a:rPr lang="ru-RU" sz="1466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на рынке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87366" y="1503467"/>
            <a:ext cx="2288838" cy="13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ru-RU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700+</a:t>
            </a:r>
            <a:endParaRPr lang="en-US" sz="6397" b="1" dirty="0">
              <a:solidFill>
                <a:srgbClr val="043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482"/>
            <a:r>
              <a:rPr lang="ru-RU" sz="1466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30789" y="1503467"/>
            <a:ext cx="2221608" cy="15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ru-RU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6397" b="1" dirty="0">
              <a:solidFill>
                <a:srgbClr val="043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482"/>
            <a:r>
              <a:rPr lang="ru-RU" sz="1466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сертифицированных специалистов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06982" y="1503467"/>
            <a:ext cx="2980832" cy="13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en-US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00+</a:t>
            </a:r>
            <a:endParaRPr lang="en-US" sz="6397" b="1" dirty="0">
              <a:solidFill>
                <a:srgbClr val="043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2482"/>
            <a:r>
              <a:rPr lang="ru-RU" sz="1466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реализованных проектов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42402" y="1503467"/>
            <a:ext cx="1922105" cy="13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482"/>
            <a:r>
              <a:rPr lang="en-US" sz="6397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</a:t>
            </a:r>
          </a:p>
          <a:p>
            <a:pPr algn="ctr" defTabSz="912482"/>
            <a:r>
              <a:rPr lang="ru-RU" sz="1466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 и премий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41602" y="3797228"/>
            <a:ext cx="2505905" cy="15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 на рынке ИТ </a:t>
            </a:r>
            <a:r>
              <a:rPr lang="en-US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12 000 сотрудников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100 000 проектов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333" b="1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 руб. выручки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78519" y="3742575"/>
            <a:ext cx="2927147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управление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Ритейл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сектор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</a:t>
            </a:r>
          </a:p>
          <a:p>
            <a:pPr marL="285209" indent="-285209" defTabSz="912482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многие другие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2373" y="3543807"/>
            <a:ext cx="3397486" cy="19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en-US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-системы</a:t>
            </a:r>
            <a:endParaRPr lang="en-US" sz="1333" dirty="0">
              <a:solidFill>
                <a:srgbClr val="043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en-US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-системы</a:t>
            </a: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Торгово-закупочные системы</a:t>
            </a: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ru-RU" sz="1333" dirty="0" err="1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Финтех</a:t>
            </a: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-решения</a:t>
            </a: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Управленческий консалтинг</a:t>
            </a: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en-US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</a:t>
            </a: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WFM</a:t>
            </a: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-системы</a:t>
            </a:r>
            <a:endParaRPr lang="en-US" sz="1333" dirty="0">
              <a:solidFill>
                <a:srgbClr val="043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Машинное обучение</a:t>
            </a: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ru-RU" sz="1333" dirty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 и мобильная </a:t>
            </a:r>
            <a:r>
              <a:rPr lang="ru-RU" sz="1333" dirty="0" smtClean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</a:p>
          <a:p>
            <a:pPr marL="285379" indent="-285379" defTabSz="913029">
              <a:buFont typeface="Wingdings" panose="05000000000000000000" pitchFamily="2" charset="2"/>
              <a:buChar char="§"/>
            </a:pPr>
            <a:r>
              <a:rPr lang="en-US" sz="1333" dirty="0" smtClean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ru-RU" sz="1333" dirty="0" smtClean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333" dirty="0" smtClean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</a:t>
            </a:r>
            <a:r>
              <a:rPr lang="ru-RU" sz="1333" dirty="0" smtClean="0">
                <a:solidFill>
                  <a:srgbClr val="043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-решения</a:t>
            </a:r>
            <a:endParaRPr lang="ru-RU" sz="1333" dirty="0">
              <a:solidFill>
                <a:srgbClr val="043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03854" y="5633792"/>
            <a:ext cx="10477881" cy="650444"/>
            <a:chOff x="203398" y="4540917"/>
            <a:chExt cx="8705890" cy="540442"/>
          </a:xfrm>
        </p:grpSpPr>
        <p:pic>
          <p:nvPicPr>
            <p:cNvPr id="31" name="Picture 4" descr="http://www.microsoft.com/About/CorporateCitizenship/en-us/DownloadHandler.ashx?Id=07-03-0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2928" y="4704385"/>
              <a:ext cx="862596" cy="22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ÐÐ°ÑÑÐ¸Ð½ÐºÐ¸ Ð¿Ð¾ Ð·Ð°Ð¿ÑÐ¾ÑÑ 1Ñ Ð»Ð¾Ð³Ð¾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185" y="4656301"/>
              <a:ext cx="425184" cy="330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6116" y="4693773"/>
              <a:ext cx="1007717" cy="236234"/>
            </a:xfrm>
            <a:prstGeom prst="rect">
              <a:avLst/>
            </a:prstGeom>
          </p:spPr>
        </p:pic>
        <p:pic>
          <p:nvPicPr>
            <p:cNvPr id="34" name="Picture 10" descr="http://newwordorder.org.uk/wp-content/uploads/2017/09/SAP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98" y="4542421"/>
              <a:ext cx="538938" cy="538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0" descr="http://www.betterbuys.com/wp-content/uploads/2015/07/Qlik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365" y="4540917"/>
              <a:ext cx="538938" cy="538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9587" y="4732780"/>
              <a:ext cx="1065560" cy="171821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152" y="4722983"/>
              <a:ext cx="831938" cy="200217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7387" y="4603502"/>
              <a:ext cx="478880" cy="413769"/>
            </a:xfrm>
            <a:prstGeom prst="rect">
              <a:avLst/>
            </a:prstGeom>
          </p:spPr>
        </p:pic>
        <p:pic>
          <p:nvPicPr>
            <p:cNvPr id="48" name="Picture 6" descr="https://retailweek.ru/images/2018/Logo/lanit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964" y="4723329"/>
              <a:ext cx="340441" cy="21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9696" y="4713947"/>
              <a:ext cx="487248" cy="249250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2150" y="4680344"/>
              <a:ext cx="507138" cy="316454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9661" y="530952"/>
            <a:ext cx="6139658" cy="548146"/>
          </a:xfrm>
        </p:spPr>
        <p:txBody>
          <a:bodyPr/>
          <a:lstStyle/>
          <a:p>
            <a:r>
              <a:rPr lang="ru-RU" dirty="0"/>
              <a:t>О НОРБИТ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10072" y="1503467"/>
            <a:ext cx="0" cy="1300638"/>
          </a:xfrm>
          <a:prstGeom prst="line">
            <a:avLst/>
          </a:prstGeom>
          <a:ln>
            <a:solidFill>
              <a:srgbClr val="0437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853496" y="1503467"/>
            <a:ext cx="0" cy="1300638"/>
          </a:xfrm>
          <a:prstGeom prst="line">
            <a:avLst/>
          </a:prstGeom>
          <a:ln>
            <a:solidFill>
              <a:srgbClr val="0437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029689" y="1503467"/>
            <a:ext cx="0" cy="1300638"/>
          </a:xfrm>
          <a:prstGeom prst="line">
            <a:avLst/>
          </a:prstGeom>
          <a:ln>
            <a:solidFill>
              <a:srgbClr val="0437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965107" y="1503467"/>
            <a:ext cx="0" cy="1300638"/>
          </a:xfrm>
          <a:prstGeom prst="line">
            <a:avLst/>
          </a:prstGeom>
          <a:ln>
            <a:solidFill>
              <a:srgbClr val="0437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565667" y="3606746"/>
            <a:ext cx="0" cy="2015059"/>
          </a:xfrm>
          <a:prstGeom prst="line">
            <a:avLst/>
          </a:prstGeom>
          <a:ln>
            <a:solidFill>
              <a:srgbClr val="0437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256166" y="3606746"/>
            <a:ext cx="0" cy="2015059"/>
          </a:xfrm>
          <a:prstGeom prst="line">
            <a:avLst/>
          </a:prstGeom>
          <a:ln>
            <a:solidFill>
              <a:srgbClr val="0437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014" y="4056551"/>
            <a:ext cx="956429" cy="10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7034" y="1341562"/>
            <a:ext cx="11350203" cy="280831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ДЕПАРТАМЕНТ </a:t>
            </a:r>
            <a:r>
              <a:rPr lang="en-US" dirty="0"/>
              <a:t>NBT </a:t>
            </a:r>
            <a:r>
              <a:rPr lang="ru-RU" dirty="0"/>
              <a:t>И </a:t>
            </a:r>
            <a:r>
              <a:rPr lang="en-US" dirty="0"/>
              <a:t>SRM-</a:t>
            </a:r>
            <a:r>
              <a:rPr lang="ru-RU" dirty="0"/>
              <a:t>РЕШЕНИЙ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3579" y="1557586"/>
            <a:ext cx="6929740" cy="2375991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Практика открыта в 2000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году</a:t>
            </a: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Разработчик собственной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low-code bpm-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платформы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NBT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Внедрение решений для управления закупками и поставщиками на платформах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NBT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 и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Creatio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r="23776" b="23341"/>
          <a:stretch/>
        </p:blipFill>
        <p:spPr>
          <a:xfrm>
            <a:off x="3328510" y="1737770"/>
            <a:ext cx="1475477" cy="1476000"/>
          </a:xfrm>
          <a:prstGeom prst="ellipse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47261" y="1820108"/>
            <a:ext cx="2005998" cy="1825710"/>
            <a:chOff x="479641" y="2158756"/>
            <a:chExt cx="2005998" cy="182571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11" y="2158756"/>
              <a:ext cx="1130058" cy="158533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79641" y="3399691"/>
              <a:ext cx="20059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baseline="30000" dirty="0" smtClean="0">
                  <a:solidFill>
                    <a:schemeClr val="bg1"/>
                  </a:solidFill>
                </a:rPr>
                <a:t>Департамент</a:t>
              </a:r>
            </a:p>
            <a:p>
              <a:pPr algn="ctr"/>
              <a:r>
                <a:rPr lang="en-US" sz="2400" b="1" baseline="30000" dirty="0">
                  <a:solidFill>
                    <a:schemeClr val="bg1"/>
                  </a:solidFill>
                </a:rPr>
                <a:t>NBT </a:t>
              </a:r>
              <a:r>
                <a:rPr lang="ru-RU" sz="2400" b="1" baseline="30000" dirty="0">
                  <a:solidFill>
                    <a:schemeClr val="bg1"/>
                  </a:solidFill>
                </a:rPr>
                <a:t>и </a:t>
              </a:r>
              <a:r>
                <a:rPr lang="en-US" sz="2400" b="1" baseline="30000" dirty="0">
                  <a:solidFill>
                    <a:schemeClr val="bg1"/>
                  </a:solidFill>
                </a:rPr>
                <a:t>SRM</a:t>
              </a:r>
              <a:r>
                <a:rPr lang="ru-RU" sz="2400" b="1" baseline="30000" dirty="0" smtClean="0">
                  <a:solidFill>
                    <a:schemeClr val="bg1"/>
                  </a:solidFill>
                </a:rPr>
                <a:t>-решений</a:t>
              </a:r>
              <a:endParaRPr lang="en-US" sz="24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629123" y="3257324"/>
            <a:ext cx="433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241" lvl="1" algn="ctr">
              <a:buSzPct val="100000"/>
              <a:tabLst>
                <a:tab pos="526241" algn="l"/>
              </a:tabLst>
              <a:defRPr/>
            </a:pPr>
            <a:r>
              <a:rPr lang="ru-RU" sz="2000" b="1" baseline="30000" dirty="0" smtClean="0">
                <a:solidFill>
                  <a:srgbClr val="575756"/>
                </a:solidFill>
              </a:rPr>
              <a:t>Сергей Иванов</a:t>
            </a:r>
            <a:endParaRPr lang="ru-RU" sz="2000" b="1" baseline="30000" dirty="0">
              <a:solidFill>
                <a:srgbClr val="575756"/>
              </a:solidFill>
            </a:endParaRPr>
          </a:p>
          <a:p>
            <a:pPr marL="526241" lvl="1" algn="ctr">
              <a:buSzPct val="100000"/>
              <a:tabLst>
                <a:tab pos="526241" algn="l"/>
              </a:tabLst>
              <a:defRPr/>
            </a:pPr>
            <a:r>
              <a:rPr lang="ru-RU" sz="2000" baseline="30000" dirty="0" smtClean="0">
                <a:solidFill>
                  <a:srgbClr val="575756"/>
                </a:solidFill>
              </a:rPr>
              <a:t>Руководитель </a:t>
            </a:r>
            <a:r>
              <a:rPr lang="ru-RU" sz="2000" baseline="30000" dirty="0">
                <a:solidFill>
                  <a:srgbClr val="575756"/>
                </a:solidFill>
              </a:rPr>
              <a:t>департамента </a:t>
            </a:r>
            <a:r>
              <a:rPr lang="ru-RU" sz="2000" baseline="30000" dirty="0" smtClean="0">
                <a:solidFill>
                  <a:srgbClr val="575756"/>
                </a:solidFill>
              </a:rPr>
              <a:t/>
            </a:r>
            <a:br>
              <a:rPr lang="ru-RU" sz="2000" baseline="30000" dirty="0" smtClean="0">
                <a:solidFill>
                  <a:srgbClr val="575756"/>
                </a:solidFill>
              </a:rPr>
            </a:br>
            <a:r>
              <a:rPr lang="en-US" sz="2000" baseline="30000" dirty="0">
                <a:solidFill>
                  <a:srgbClr val="575756"/>
                </a:solidFill>
              </a:rPr>
              <a:t>NBT</a:t>
            </a:r>
            <a:r>
              <a:rPr lang="ru-RU" sz="2000" baseline="30000" dirty="0">
                <a:solidFill>
                  <a:srgbClr val="575756"/>
                </a:solidFill>
              </a:rPr>
              <a:t> и </a:t>
            </a:r>
            <a:r>
              <a:rPr lang="en-US" sz="2000" baseline="30000" dirty="0">
                <a:solidFill>
                  <a:srgbClr val="575756"/>
                </a:solidFill>
              </a:rPr>
              <a:t>SRM</a:t>
            </a:r>
            <a:r>
              <a:rPr lang="ru-RU" sz="2000" baseline="30000" dirty="0">
                <a:solidFill>
                  <a:srgbClr val="575756"/>
                </a:solidFill>
              </a:rPr>
              <a:t>-решений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434404" y="4475463"/>
            <a:ext cx="9318431" cy="1690635"/>
            <a:chOff x="1485107" y="4907511"/>
            <a:chExt cx="9318431" cy="1690635"/>
          </a:xfrm>
        </p:grpSpPr>
        <p:sp>
          <p:nvSpPr>
            <p:cNvPr id="4" name="TextBox 3"/>
            <p:cNvSpPr txBox="1"/>
            <p:nvPr/>
          </p:nvSpPr>
          <p:spPr>
            <a:xfrm>
              <a:off x="1485107" y="4907511"/>
              <a:ext cx="1910471" cy="144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20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лет на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рынке</a:t>
              </a:r>
              <a:r>
                <a:rPr lang="en-US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 ERP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324" y="4907511"/>
              <a:ext cx="2124056" cy="1444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130+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сотрудников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0240" y="4907511"/>
              <a:ext cx="2222274" cy="169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90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сертифицированных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специалистов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1811" y="4907511"/>
              <a:ext cx="2981727" cy="169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5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реализованных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проектов </a:t>
              </a:r>
              <a:b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</a:b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в разных отраслях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315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64918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72514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461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629124" y="1485578"/>
            <a:ext cx="1909851" cy="2172755"/>
          </a:xfrm>
          <a:prstGeom prst="roundRect">
            <a:avLst/>
          </a:prstGeom>
          <a:solidFill>
            <a:srgbClr val="00B0F0">
              <a:alpha val="34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1619" y="1485578"/>
            <a:ext cx="1909851" cy="2172755"/>
          </a:xfrm>
          <a:prstGeom prst="roundRect">
            <a:avLst/>
          </a:prstGeom>
          <a:solidFill>
            <a:srgbClr val="00B0F0">
              <a:alpha val="34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SRM</a:t>
            </a:r>
            <a:r>
              <a:rPr lang="ru-RU" dirty="0"/>
              <a:t>-РЕШЕНИЯ НОРБИТ</a:t>
            </a: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1629123" y="2360945"/>
            <a:ext cx="1898489" cy="9999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АИС «ГОСЗАКАЗ</a:t>
            </a:r>
            <a:r>
              <a:rPr lang="ru-RU" sz="11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ru-RU" sz="11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(ЗАКУПКИ ПО 44-ФЗ)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3771618" y="2432463"/>
            <a:ext cx="1909851" cy="96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АИС «ЭФФЕКТИВНЫЕ ЗАКУПКИ</a:t>
            </a:r>
            <a:r>
              <a:rPr lang="ru-RU" sz="11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ru-RU" sz="11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ЗАКУПКИ </a:t>
            </a:r>
            <a:r>
              <a:rPr lang="ru-RU" sz="11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223-ФЗ)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624" y="1711432"/>
            <a:ext cx="2215307" cy="1537965"/>
          </a:xfrm>
          <a:prstGeom prst="rect">
            <a:avLst/>
          </a:prstGeom>
        </p:spPr>
      </p:pic>
      <p:pic>
        <p:nvPicPr>
          <p:cNvPr id="11268" name="Picture 4" descr="https://cdn.onlinewebfonts.com/svg/img_38211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051" y="1777645"/>
            <a:ext cx="642019" cy="6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rofsarcenter.ru/profsarcenter/uploads/2018/05/44fz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539" y="1744921"/>
            <a:ext cx="653704" cy="6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629124" y="3764590"/>
            <a:ext cx="1909851" cy="2172755"/>
          </a:xfrm>
          <a:prstGeom prst="roundRect">
            <a:avLst/>
          </a:prstGeom>
          <a:solidFill>
            <a:srgbClr val="00B0F0">
              <a:alpha val="34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1629123" y="4673782"/>
            <a:ext cx="1909852" cy="9231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ЭЛЕКТРОННЫЕ ТОРГОВЫЕ ПЛОЩАДКИ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82754" y="3751861"/>
            <a:ext cx="1909851" cy="2172755"/>
            <a:chOff x="3463688" y="4268646"/>
            <a:chExt cx="1909851" cy="217275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463688" y="4268646"/>
              <a:ext cx="1909851" cy="2172755"/>
            </a:xfrm>
            <a:prstGeom prst="roundRect">
              <a:avLst/>
            </a:prstGeom>
            <a:solidFill>
              <a:srgbClr val="00B0F0">
                <a:alpha val="34000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дзаголовок 2"/>
            <p:cNvSpPr txBox="1">
              <a:spLocks/>
            </p:cNvSpPr>
            <p:nvPr/>
          </p:nvSpPr>
          <p:spPr>
            <a:xfrm>
              <a:off x="3463688" y="5190567"/>
              <a:ext cx="1909851" cy="106533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11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УПРАВЛЕНИЕ ПОСТАВЩИКАМИ</a:t>
              </a:r>
              <a:endPara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217" y="4128821"/>
            <a:ext cx="1095214" cy="58265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980637" y="2612462"/>
            <a:ext cx="1909851" cy="2172755"/>
            <a:chOff x="3463688" y="4268646"/>
            <a:chExt cx="1909851" cy="217275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63688" y="4268646"/>
              <a:ext cx="1909851" cy="2172755"/>
            </a:xfrm>
            <a:prstGeom prst="roundRect">
              <a:avLst/>
            </a:prstGeom>
            <a:solidFill>
              <a:srgbClr val="00B0F0">
                <a:alpha val="34000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3463688" y="5190567"/>
              <a:ext cx="1909851" cy="106533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11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УПРАВЛЕНИЕ КОНТРАКТАМИ</a:t>
              </a:r>
              <a:endPara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6" name="Picture 2" descr="https://crm-bpm.ru/uploads/images/creatio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95" y="3926398"/>
            <a:ext cx="2271709" cy="6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arant-agromag.ru/upload/medialibrary/59e/59ed3b4959d5a286f1d43258bbf8b0ed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43" y="4104685"/>
            <a:ext cx="644388" cy="6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con-library.com/images/contract-512_11825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72" y="3012270"/>
            <a:ext cx="522113" cy="5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15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825199" y="1359897"/>
            <a:ext cx="5557184" cy="362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25199" y="2988287"/>
            <a:ext cx="4452329" cy="362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273441" y="2246595"/>
            <a:ext cx="9291821" cy="354013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ПРОЕКТНЫЙ ОПЫТ НОРБИТ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005" y="1341562"/>
            <a:ext cx="843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Государственные и муниципальные органы власти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2573" y="2996492"/>
            <a:ext cx="1106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Энергетика, финансы и другие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88C94-C788-41AF-B924-5ED9A58BDD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338" y="5274569"/>
            <a:ext cx="691416" cy="406015"/>
          </a:xfrm>
          <a:prstGeom prst="rect">
            <a:avLst/>
          </a:prstGeom>
        </p:spPr>
      </p:pic>
      <p:pic>
        <p:nvPicPr>
          <p:cNvPr id="4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286" y="1722837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605" y="1753044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336" y="1753044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555" y="1722837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9578" y="1722837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422" y="3436004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742" y="3466212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472" y="3466212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692" y="3436004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300" y="4819181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618" y="4849389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349" y="4849389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569" y="4819181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591" y="4819181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landocs.ru/upload/iblock/536/5361106865c91618db994736fa790c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481" y="1875573"/>
            <a:ext cx="981990" cy="9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bkcredit.ru/wp-content/uploads/2018/09/325_1280px-cbrf_logosvg-1024x2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97" y="5268193"/>
            <a:ext cx="1556440" cy="4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minfin.kamgov.ru/files/58099865861c53.422105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519" y="1916391"/>
            <a:ext cx="855787" cy="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bumper-stickers.ru/56716-thickbox_default/gerb-goroda-cheljabin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581" y="1932308"/>
            <a:ext cx="813806" cy="8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abali.ru/wp-content/uploads/2014/02/gerb_magnitigirska_19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1990" y="1943713"/>
            <a:ext cx="728812" cy="7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inno.gov.spb.ru/userfiles/photos/thumbnails/69ab7251bac904169a0abc12eb39aee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70" y="3805002"/>
            <a:ext cx="1690694" cy="57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tradernet.uz/data/blogs/users/1030255/x1554403312_1.png.pagespeed.ic.6X2q8uQn7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532" y="5241712"/>
            <a:ext cx="1471544" cy="3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s://www.esphere.ru/assets/images/sb-as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06" y="5329666"/>
            <a:ext cx="1465933" cy="2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http://www.russian-shipping.ru/cont/img/06171162199658c319cca99ce1ec9a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987" y="1916096"/>
            <a:ext cx="882952" cy="8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pushchino.ru/upload/gallery/104/78604_8b6291822a7f4da1e752f73427a726844c7709e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91" y="3861240"/>
            <a:ext cx="1729188" cy="4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xn--b1a2ao.xn--p1ai/images/logo_partners/kvadr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59" y="3882046"/>
            <a:ext cx="1453492" cy="3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orage.energybase.ru/thumbnails/302x/5/8312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14" y="3830600"/>
            <a:ext cx="1513118" cy="3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vadrat27.com/wp-content/uploads/2019/04/%D0%92%D0%A2%D0%91_%D0%9B%D0%9E%D0%93%D0%9E_PNG-840x30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04" y="5255566"/>
            <a:ext cx="1255470" cy="4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Obrázok 51" descr="bublina2-1p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9578" y="3435291"/>
            <a:ext cx="2057717" cy="12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s://i.pinimg.com/736x/c7/3e/65/c73e65a17ec9a42851eb5ed137fa9a2a--typography-fonts-airport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30" y="3920230"/>
            <a:ext cx="161124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dn-ru.bitrix24.ru/b14750150/landing/ef0/ef00d3ff4c89762cddf81bb0aa9276b8/chtpz_1x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723" y="5221520"/>
            <a:ext cx="1384056" cy="4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87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7035" y="1341562"/>
            <a:ext cx="11350203" cy="2808312"/>
          </a:xfrm>
          <a:prstGeom prst="rect">
            <a:avLst/>
          </a:prstGeom>
          <a:gradFill flip="none" rotWithShape="1">
            <a:gsLst>
              <a:gs pos="0">
                <a:srgbClr val="3BAA34"/>
              </a:gs>
              <a:gs pos="100000">
                <a:schemeClr val="bg1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7" y="1728639"/>
            <a:ext cx="1559324" cy="1497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5" y="1850607"/>
            <a:ext cx="2258590" cy="11315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ДЕПАРТАМЕНТ </a:t>
            </a:r>
            <a:r>
              <a:rPr lang="en-US" dirty="0"/>
              <a:t>AX</a:t>
            </a:r>
            <a:r>
              <a:rPr lang="ru-RU" dirty="0"/>
              <a:t> и</a:t>
            </a:r>
            <a:r>
              <a:rPr lang="en-US" dirty="0"/>
              <a:t> 1C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3579" y="1557586"/>
            <a:ext cx="6929740" cy="2375991"/>
          </a:xfrm>
          <a:prstGeom prst="roundRect">
            <a:avLst/>
          </a:prstGeom>
          <a:solidFill>
            <a:srgbClr val="3BAA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3200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Практика открыта в 200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4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 году</a:t>
            </a: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Уникальный опыт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внедрения, поддержки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развития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ERP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-систем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базе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Microsoft Dynamics AX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и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1C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  <a:p>
            <a:pPr marL="432000" lvl="1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Практика внедрения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WFM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-систем</a:t>
            </a:r>
          </a:p>
          <a:p>
            <a:pPr marL="432000" lvl="1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Практика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Java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-разработки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3179" y="3257324"/>
            <a:ext cx="38266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100000"/>
              <a:tabLst>
                <a:tab pos="526241" algn="l"/>
              </a:tabLst>
              <a:defRPr/>
            </a:pPr>
            <a:r>
              <a:rPr lang="ru-RU" sz="2000" b="1" baseline="30000" dirty="0" smtClean="0">
                <a:solidFill>
                  <a:srgbClr val="575756"/>
                </a:solidFill>
              </a:rPr>
              <a:t>Екатерина Решетникова</a:t>
            </a:r>
            <a:br>
              <a:rPr lang="ru-RU" sz="2000" b="1" baseline="30000" dirty="0" smtClean="0">
                <a:solidFill>
                  <a:srgbClr val="575756"/>
                </a:solidFill>
              </a:rPr>
            </a:br>
            <a:r>
              <a:rPr lang="ru-RU" sz="2000" baseline="30000" dirty="0" smtClean="0">
                <a:solidFill>
                  <a:srgbClr val="575756"/>
                </a:solidFill>
              </a:rPr>
              <a:t>Руководитель </a:t>
            </a:r>
            <a:r>
              <a:rPr lang="ru-RU" sz="2000" baseline="30000" dirty="0">
                <a:solidFill>
                  <a:srgbClr val="575756"/>
                </a:solidFill>
              </a:rPr>
              <a:t>департамента </a:t>
            </a:r>
            <a:r>
              <a:rPr lang="en-US" sz="2000" baseline="30000" dirty="0">
                <a:solidFill>
                  <a:srgbClr val="575756"/>
                </a:solidFill>
              </a:rPr>
              <a:t>AX </a:t>
            </a:r>
            <a:r>
              <a:rPr lang="ru-RU" sz="2000" baseline="30000" dirty="0">
                <a:solidFill>
                  <a:srgbClr val="575756"/>
                </a:solidFill>
              </a:rPr>
              <a:t>и</a:t>
            </a:r>
            <a:r>
              <a:rPr lang="en-US" sz="2000" baseline="30000" dirty="0">
                <a:solidFill>
                  <a:srgbClr val="575756"/>
                </a:solidFill>
              </a:rPr>
              <a:t> 1C</a:t>
            </a:r>
            <a:endParaRPr lang="ru-RU" sz="2000" baseline="30000" dirty="0">
              <a:solidFill>
                <a:srgbClr val="575756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34404" y="4475463"/>
            <a:ext cx="9318431" cy="1690635"/>
            <a:chOff x="1485107" y="4907511"/>
            <a:chExt cx="9318431" cy="1690635"/>
          </a:xfrm>
        </p:grpSpPr>
        <p:sp>
          <p:nvSpPr>
            <p:cNvPr id="4" name="TextBox 3"/>
            <p:cNvSpPr txBox="1"/>
            <p:nvPr/>
          </p:nvSpPr>
          <p:spPr>
            <a:xfrm>
              <a:off x="1485107" y="4907511"/>
              <a:ext cx="1910471" cy="144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15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лет на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рынке</a:t>
              </a:r>
              <a:r>
                <a:rPr lang="en-US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 ERP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324" y="4907511"/>
              <a:ext cx="2124056" cy="1444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2</a:t>
              </a:r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сотрудников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0240" y="4907511"/>
              <a:ext cx="2222274" cy="169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90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сертифицированных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специалистов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1811" y="4907511"/>
              <a:ext cx="2981727" cy="169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5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реализованных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проектов </a:t>
              </a:r>
              <a:b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</a:b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в разных отраслях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315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64918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944522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1208874" y="3113697"/>
            <a:ext cx="1412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baseline="30000" dirty="0">
                <a:solidFill>
                  <a:schemeClr val="bg1"/>
                </a:solidFill>
              </a:rPr>
              <a:t>Департамент 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/>
            </a:r>
            <a:br>
              <a:rPr lang="ru-RU" sz="2400" b="1" baseline="30000" dirty="0" smtClean="0">
                <a:solidFill>
                  <a:schemeClr val="bg1"/>
                </a:solidFill>
              </a:rPr>
            </a:br>
            <a:r>
              <a:rPr lang="en-US" sz="2400" b="1" baseline="30000" dirty="0" smtClean="0">
                <a:solidFill>
                  <a:schemeClr val="bg1"/>
                </a:solidFill>
              </a:rPr>
              <a:t>AX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> и </a:t>
            </a:r>
            <a:r>
              <a:rPr lang="ru-RU" sz="2400" b="1" baseline="30000" dirty="0">
                <a:solidFill>
                  <a:schemeClr val="bg1"/>
                </a:solidFill>
              </a:rPr>
              <a:t>1С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7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005387" y="3830565"/>
            <a:ext cx="1909851" cy="2172755"/>
          </a:xfrm>
          <a:prstGeom prst="roundRect">
            <a:avLst/>
          </a:prstGeom>
          <a:solidFill>
            <a:srgbClr val="3BAA34">
              <a:alpha val="34000"/>
            </a:srgbClr>
          </a:solidFill>
          <a:ln w="19050">
            <a:solidFill>
              <a:srgbClr val="3BA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51757" y="3843294"/>
            <a:ext cx="1909851" cy="2172755"/>
          </a:xfrm>
          <a:prstGeom prst="roundRect">
            <a:avLst/>
          </a:prstGeom>
          <a:solidFill>
            <a:srgbClr val="3BAA34">
              <a:alpha val="34000"/>
            </a:srgbClr>
          </a:solidFill>
          <a:ln w="19050">
            <a:solidFill>
              <a:srgbClr val="3BA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851757" y="1546440"/>
            <a:ext cx="4043029" cy="2185484"/>
            <a:chOff x="549003" y="1845618"/>
            <a:chExt cx="4043029" cy="2221745"/>
          </a:xfrm>
          <a:solidFill>
            <a:srgbClr val="3BAA34">
              <a:alpha val="34000"/>
            </a:srgbClr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49003" y="1845618"/>
              <a:ext cx="1909851" cy="2208805"/>
            </a:xfrm>
            <a:prstGeom prst="roundRect">
              <a:avLst/>
            </a:prstGeom>
            <a:grpFill/>
            <a:ln w="19050">
              <a:solidFill>
                <a:srgbClr val="3BAA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682181" y="1858558"/>
              <a:ext cx="1909851" cy="2208805"/>
            </a:xfrm>
            <a:prstGeom prst="roundRect">
              <a:avLst/>
            </a:prstGeom>
            <a:grpFill/>
            <a:ln w="19050">
              <a:solidFill>
                <a:srgbClr val="3BAA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ERP</a:t>
            </a:r>
            <a:r>
              <a:rPr lang="ru-RU" dirty="0"/>
              <a:t>-РЕШЕНИЯ ОТ НОРБИТ</a:t>
            </a:r>
          </a:p>
        </p:txBody>
      </p:sp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1931" y="2045335"/>
            <a:ext cx="2542411" cy="10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723" y="1814202"/>
            <a:ext cx="1510305" cy="15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827" y="3986849"/>
            <a:ext cx="864096" cy="8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одзаголовок 2"/>
          <p:cNvSpPr txBox="1">
            <a:spLocks/>
          </p:cNvSpPr>
          <p:nvPr/>
        </p:nvSpPr>
        <p:spPr>
          <a:xfrm>
            <a:off x="1867212" y="2457697"/>
            <a:ext cx="1907573" cy="9231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ВНЕДРЕНИЕ И ПОДДЕРЖКА </a:t>
            </a: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ERP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-СИСТЕМ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базе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Dynamics AX, 1C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020843" y="2457697"/>
            <a:ext cx="1896889" cy="96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ЗАКАЗНАЯ </a:t>
            </a: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JAVA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-РАЗРАБОТКА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«с нуля» корпоративных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Java-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1861386" y="4818281"/>
            <a:ext cx="1924165" cy="88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ВНЕДРЕНИЕ </a:t>
            </a: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WFM</a:t>
            </a: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-СИСТЕМ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 планирования и учета рабочего времени массового персонала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4020843" y="4818282"/>
            <a:ext cx="1951845" cy="8805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ПОРТАЛЫ </a:t>
            </a:r>
            <a:b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ВЕБ-РАЗРАБОТКА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Корпоративные порталы, личные кабинеты, </a:t>
            </a:r>
            <a:b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интернет-сайты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754117" y="2230987"/>
            <a:ext cx="0" cy="11072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971" y="4076995"/>
            <a:ext cx="1310021" cy="670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520" y="4220364"/>
            <a:ext cx="1082707" cy="576000"/>
          </a:xfrm>
          <a:prstGeom prst="rect">
            <a:avLst/>
          </a:prstGeom>
        </p:spPr>
      </p:pic>
      <p:pic>
        <p:nvPicPr>
          <p:cNvPr id="5122" name="Picture 2" descr="http://cdn.onlinewebfonts.com/svg/img_267844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46" y="1814202"/>
            <a:ext cx="981045" cy="6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unetidengi.ru/wp-content/uploads/2020/07/11-7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55" y="1648598"/>
            <a:ext cx="1057102" cy="8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dn.onlinewebfonts.com/svg/img_45198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95" y="4093532"/>
            <a:ext cx="650945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1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51" descr="bublina2-1pc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158" y="1629594"/>
            <a:ext cx="2043578" cy="12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51" descr="bublina2-1pc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166" y="1659871"/>
            <a:ext cx="2043578" cy="12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1" descr="bublina2-1pc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669" y="1659871"/>
            <a:ext cx="2043578" cy="12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51" descr="bublina2-1pc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655" y="1629594"/>
            <a:ext cx="2043578" cy="12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51" descr="bublina2-1pc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2976" y="1629594"/>
            <a:ext cx="2043578" cy="12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ÐÐ°ÑÑÐ¸Ð½ÐºÐ¸ Ð¿Ð¾ Ð·Ð°Ð¿ÑÐ¾ÑÑ lamoda logo pn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9253" y="1991545"/>
            <a:ext cx="151646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ÐÐ°ÑÑÐ¸Ð½ÐºÐ¸ Ð¿Ð¾ Ð·Ð°Ð¿ÑÐ¾ÑÑ leroy merlin logo 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990" y="1871040"/>
            <a:ext cx="1111204" cy="6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ÐÐ°ÑÑÐ¸Ð½ÐºÐ¸ Ð¿Ð¾ Ð·Ð°Ð¿ÑÐ¾ÑÑ ÑÑÐµÐ¾Ð»Ð°Ð½ logo 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810" y="1845676"/>
            <a:ext cx="1205619" cy="6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0" descr="https://rostov.moyaspravka.ru/images/logo/95c5d16343a7f98e3d33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965" y="1851073"/>
            <a:ext cx="1153446" cy="7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536199" y="3327991"/>
            <a:ext cx="10305387" cy="1325939"/>
            <a:chOff x="1104151" y="3645818"/>
            <a:chExt cx="10305387" cy="1325939"/>
          </a:xfrm>
        </p:grpSpPr>
        <p:pic>
          <p:nvPicPr>
            <p:cNvPr id="15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74142" y="3645818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151" y="3676096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0652" y="3676096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7640" y="3645818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65960" y="3645818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2" descr="ÐÐ°ÑÑÐ¸Ð½ÐºÐ¸ Ð¿Ð¾ Ð·Ð°Ð¿ÑÐ¾ÑÑ Mr.Doors Ð»Ð¾Ð³Ð¾ 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290" y="4042084"/>
              <a:ext cx="1164556" cy="52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6" descr="ÐÐ°ÑÑÐ¸Ð½ÐºÐ¸ Ð¿Ð¾ Ð·Ð°Ð¿ÑÐ¾ÑÑ Ð¡ÐµÑÐ²Ð¸ÑÐÐ¾Ð½ÑÐ°Ð¶ÐÐ½ÑÐµÐ³ÑÐ°ÑÐ¸Ñ Ð»Ð¾Ð³Ð¾ 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997" y="4067770"/>
              <a:ext cx="1469207" cy="451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0" descr="https://rjb.ru/img/logo/cruajnmz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112" y="4210008"/>
              <a:ext cx="1447869" cy="2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0" descr="ÐÐ°ÑÑÐ¸Ð½ÐºÐ¸ Ð¿Ð¾ Ð·Ð°Ð¿ÑÐ¾ÑÑ ÐÐ±ÑÐµÐ´Ð¸Ð½ÐµÐ½Ð½ÑÐµ ÐºÐ¾Ð½Ð´Ð¸ÑÐµÑÑ Ð»Ð¾Ð³Ð¾ 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167" y="3937700"/>
              <a:ext cx="1175311" cy="55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https://tissahome.ru/wp-content/uploads/2018/03/poligal-vostok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5415" y="3993477"/>
              <a:ext cx="1580450" cy="600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534090" y="5056183"/>
            <a:ext cx="10305388" cy="1325939"/>
            <a:chOff x="1102042" y="5416223"/>
            <a:chExt cx="10305388" cy="1325939"/>
          </a:xfrm>
        </p:grpSpPr>
        <p:pic>
          <p:nvPicPr>
            <p:cNvPr id="26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72034" y="5416223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2042" y="5446501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8544" y="5446501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5532" y="5416223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Obrázok 51" descr="bublina2-1pc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63852" y="5416223"/>
              <a:ext cx="2043578" cy="129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gti-geo.ru/images/logos/gp-energo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035" y="5610920"/>
              <a:ext cx="1307106" cy="717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https://www.firmabiel.ru/images/clients/2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295" y="5831686"/>
              <a:ext cx="1628748" cy="49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49" t="25659" r="10833" b="16666"/>
            <a:stretch/>
          </p:blipFill>
          <p:spPr bwMode="auto">
            <a:xfrm>
              <a:off x="7337445" y="5557676"/>
              <a:ext cx="1860252" cy="82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 descr="ÐÐ°ÑÑÐ¸Ð½ÐºÐ¸ Ð¿Ð¾ Ð·Ð°Ð¿ÑÐ¾ÑÑ Ð½Ð¾Ð²Ð°Ð¿Ð¾ÑÑ logo 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965" y="5699249"/>
              <a:ext cx="741752" cy="65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2780" y="5757422"/>
              <a:ext cx="1129583" cy="553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Прямоугольник 36"/>
          <p:cNvSpPr/>
          <p:nvPr/>
        </p:nvSpPr>
        <p:spPr>
          <a:xfrm>
            <a:off x="864097" y="1266767"/>
            <a:ext cx="4058661" cy="362827"/>
          </a:xfrm>
          <a:prstGeom prst="rect">
            <a:avLst/>
          </a:prstGeom>
          <a:solidFill>
            <a:srgbClr val="3BA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45364" y="2952436"/>
            <a:ext cx="2295928" cy="362827"/>
          </a:xfrm>
          <a:prstGeom prst="rect">
            <a:avLst/>
          </a:prstGeom>
          <a:solidFill>
            <a:srgbClr val="3BA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45364" y="4651143"/>
            <a:ext cx="1791871" cy="362827"/>
          </a:xfrm>
          <a:prstGeom prst="rect">
            <a:avLst/>
          </a:prstGeom>
          <a:solidFill>
            <a:srgbClr val="3BA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ПРОЕКТНЫЙ ОПЫТ НОРБИТ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067" y="1242456"/>
            <a:ext cx="379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Розничная и оптовая торговля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5067" y="2955532"/>
            <a:ext cx="113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Производство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5067" y="4653930"/>
            <a:ext cx="1180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и </a:t>
            </a:r>
            <a:r>
              <a:rPr lang="ru-RU" sz="1800" b="1" dirty="0">
                <a:solidFill>
                  <a:schemeClr val="bg1"/>
                </a:solidFill>
              </a:rPr>
              <a:t>другие</a:t>
            </a:r>
          </a:p>
        </p:txBody>
      </p:sp>
      <p:pic>
        <p:nvPicPr>
          <p:cNvPr id="6146" name="Picture 2" descr="https://b2b.do/content/picture/74ac0d3e2e94bed29d887c6aa17522f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06" y="1871287"/>
            <a:ext cx="1428601" cy="6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89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7034" y="1377256"/>
            <a:ext cx="11350203" cy="2808312"/>
          </a:xfrm>
          <a:prstGeom prst="rect">
            <a:avLst/>
          </a:prstGeom>
          <a:gradFill flip="none" rotWithShape="1">
            <a:gsLst>
              <a:gs pos="0">
                <a:srgbClr val="2E2C7F"/>
              </a:gs>
              <a:gs pos="100000">
                <a:schemeClr val="bg1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17" y="1800499"/>
            <a:ext cx="1421941" cy="1426843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7" y="1915743"/>
            <a:ext cx="2172318" cy="108832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ДЕПАРТАМЕНТ </a:t>
            </a:r>
            <a:r>
              <a:rPr lang="en-US" dirty="0"/>
              <a:t>SAP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3579" y="1593280"/>
            <a:ext cx="6929740" cy="2375991"/>
          </a:xfrm>
          <a:prstGeom prst="roundRect">
            <a:avLst/>
          </a:prstGeom>
          <a:solidFill>
            <a:srgbClr val="2E2C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cs typeface="Segoe UI Light" panose="020B0502040204020203" pitchFamily="34" charset="0"/>
              </a:rPr>
              <a:t>Практика открыта в 2004 году, в 2019 году </a:t>
            </a:r>
            <a: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объединена </a:t>
            </a:r>
            <a:r>
              <a:rPr lang="ru-RU" sz="1800" b="1" dirty="0">
                <a:solidFill>
                  <a:schemeClr val="bg1"/>
                </a:solidFill>
                <a:cs typeface="Segoe UI Light" panose="020B0502040204020203" pitchFamily="34" charset="0"/>
              </a:rPr>
              <a:t>с компанией </a:t>
            </a:r>
            <a:r>
              <a:rPr lang="en-US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ABC</a:t>
            </a:r>
            <a: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Cons</a:t>
            </a:r>
            <a:r>
              <a:rPr lang="en-US" sz="1800" b="1" dirty="0">
                <a:solidFill>
                  <a:schemeClr val="bg1"/>
                </a:solidFill>
                <a:cs typeface="Segoe UI Light" panose="020B0502040204020203" pitchFamily="34" charset="0"/>
              </a:rPr>
              <a:t>u</a:t>
            </a:r>
            <a:r>
              <a:rPr lang="en-US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lting</a:t>
            </a:r>
            <a:endParaRPr lang="ru-RU" sz="1800" b="1" dirty="0" smtClean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Высшие </a:t>
            </a:r>
            <a:r>
              <a:rPr lang="ru-RU" sz="1800" b="1" dirty="0">
                <a:solidFill>
                  <a:schemeClr val="bg1"/>
                </a:solidFill>
                <a:cs typeface="Segoe UI Light" panose="020B0502040204020203" pitchFamily="34" charset="0"/>
              </a:rPr>
              <a:t>партнерские статусы </a:t>
            </a:r>
            <a:r>
              <a:rPr lang="ru-RU" sz="1800" dirty="0">
                <a:solidFill>
                  <a:schemeClr val="bg1"/>
                </a:solidFill>
                <a:cs typeface="Segoe UI Light" panose="020B0502040204020203" pitchFamily="34" charset="0"/>
              </a:rPr>
              <a:t>от </a:t>
            </a:r>
            <a:r>
              <a:rPr lang="en-US" sz="1800" dirty="0">
                <a:solidFill>
                  <a:schemeClr val="bg1"/>
                </a:solidFill>
                <a:cs typeface="Segoe UI Light" panose="020B0502040204020203" pitchFamily="34" charset="0"/>
              </a:rPr>
              <a:t>SAP – SAP Gold Partner, </a:t>
            </a:r>
            <a:r>
              <a:rPr lang="ru-RU" sz="18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cs typeface="Segoe UI Light" panose="020B0502040204020203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SAP </a:t>
            </a:r>
            <a:r>
              <a:rPr lang="en-US" sz="1800" dirty="0">
                <a:solidFill>
                  <a:schemeClr val="bg1"/>
                </a:solidFill>
                <a:cs typeface="Segoe UI Light" panose="020B0502040204020203" pitchFamily="34" charset="0"/>
              </a:rPr>
              <a:t>Certified Partner Center of Excellence</a:t>
            </a:r>
            <a:endParaRPr lang="ru-RU" sz="1800" dirty="0">
              <a:solidFill>
                <a:schemeClr val="bg1"/>
              </a:solidFill>
              <a:cs typeface="Segoe UI Light" panose="020B0502040204020203" pitchFamily="34" charset="0"/>
            </a:endParaRPr>
          </a:p>
          <a:p>
            <a:pPr marL="432000" lvl="1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cs typeface="Segoe UI Light" panose="020B0502040204020203" pitchFamily="34" charset="0"/>
              </a:rPr>
              <a:t>Проекты в России, Армении, Узбекистане, </a:t>
            </a:r>
            <a: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Туркменистане </a:t>
            </a:r>
            <a:r>
              <a:rPr lang="ru-RU" sz="1800" dirty="0">
                <a:solidFill>
                  <a:schemeClr val="bg1"/>
                </a:solidFill>
                <a:cs typeface="Segoe UI Light" panose="020B0502040204020203" pitchFamily="34" charset="0"/>
              </a:rPr>
              <a:t>и далее </a:t>
            </a:r>
            <a:r>
              <a:rPr lang="ru-RU" sz="1800" dirty="0">
                <a:solidFill>
                  <a:schemeClr val="bg1"/>
                </a:solidFill>
                <a:cs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ru-RU" sz="18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3012" y="3096737"/>
            <a:ext cx="1366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baseline="30000" dirty="0" smtClean="0">
                <a:solidFill>
                  <a:schemeClr val="bg1"/>
                </a:solidFill>
              </a:rPr>
              <a:t>Департамент</a:t>
            </a:r>
          </a:p>
          <a:p>
            <a:pPr algn="ctr"/>
            <a:r>
              <a:rPr lang="en-US" sz="2400" b="1" baseline="30000" dirty="0" smtClean="0">
                <a:solidFill>
                  <a:schemeClr val="bg1"/>
                </a:solidFill>
              </a:rPr>
              <a:t>SAP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9123" y="3293018"/>
            <a:ext cx="4330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241" lvl="1" algn="ctr">
              <a:buSzPct val="100000"/>
              <a:tabLst>
                <a:tab pos="526241" algn="l"/>
              </a:tabLst>
              <a:defRPr/>
            </a:pPr>
            <a:r>
              <a:rPr lang="ru-RU" sz="2000" b="1" baseline="30000" dirty="0" smtClean="0">
                <a:solidFill>
                  <a:srgbClr val="575756"/>
                </a:solidFill>
              </a:rPr>
              <a:t>Дмитрий </a:t>
            </a:r>
            <a:r>
              <a:rPr lang="ru-RU" sz="2000" b="1" baseline="30000" dirty="0">
                <a:solidFill>
                  <a:srgbClr val="575756"/>
                </a:solidFill>
              </a:rPr>
              <a:t>Никулин</a:t>
            </a:r>
          </a:p>
          <a:p>
            <a:pPr marL="526241" lvl="1" algn="ctr">
              <a:buSzPct val="100000"/>
              <a:tabLst>
                <a:tab pos="526241" algn="l"/>
              </a:tabLst>
              <a:defRPr/>
            </a:pPr>
            <a:r>
              <a:rPr lang="ru-RU" sz="2000" baseline="30000" dirty="0" smtClean="0">
                <a:solidFill>
                  <a:srgbClr val="575756"/>
                </a:solidFill>
              </a:rPr>
              <a:t>Руководитель </a:t>
            </a:r>
            <a:r>
              <a:rPr lang="ru-RU" sz="2000" baseline="30000" dirty="0">
                <a:solidFill>
                  <a:srgbClr val="575756"/>
                </a:solidFill>
              </a:rPr>
              <a:t>департамента </a:t>
            </a:r>
            <a:r>
              <a:rPr lang="en-US" sz="2000" baseline="30000" dirty="0">
                <a:solidFill>
                  <a:srgbClr val="575756"/>
                </a:solidFill>
              </a:rPr>
              <a:t>SAP</a:t>
            </a:r>
            <a:endParaRPr lang="ru-RU" sz="2000" baseline="30000" dirty="0">
              <a:solidFill>
                <a:srgbClr val="575756"/>
              </a:solidFill>
            </a:endParaRPr>
          </a:p>
          <a:p>
            <a:pPr marL="526241" lvl="1" algn="ctr">
              <a:buSzPct val="100000"/>
              <a:tabLst>
                <a:tab pos="526241" algn="l"/>
              </a:tabLst>
              <a:defRPr/>
            </a:pPr>
            <a:endParaRPr lang="ru-RU" sz="2000" baseline="30000" dirty="0">
              <a:solidFill>
                <a:srgbClr val="575756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33609" y="4475463"/>
            <a:ext cx="9318431" cy="1690635"/>
            <a:chOff x="1485107" y="4907511"/>
            <a:chExt cx="9318431" cy="1690635"/>
          </a:xfrm>
        </p:grpSpPr>
        <p:sp>
          <p:nvSpPr>
            <p:cNvPr id="4" name="TextBox 3"/>
            <p:cNvSpPr txBox="1"/>
            <p:nvPr/>
          </p:nvSpPr>
          <p:spPr>
            <a:xfrm>
              <a:off x="1485107" y="4907511"/>
              <a:ext cx="1910471" cy="144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15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лет на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рынке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324" y="4907511"/>
              <a:ext cx="2124056" cy="1444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100+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сотрудников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76457" y="4907511"/>
              <a:ext cx="2222274" cy="169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8</a:t>
              </a:r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сертифицированных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специалистов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1811" y="4907511"/>
              <a:ext cx="2981727" cy="169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5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реализованных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проектов </a:t>
              </a:r>
              <a:b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</a:b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в разных отраслях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315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64918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10270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276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РЕШЕНИЯ </a:t>
            </a:r>
            <a:r>
              <a:rPr lang="en-US" dirty="0"/>
              <a:t>SAP</a:t>
            </a:r>
            <a:r>
              <a:rPr lang="ru-RU" dirty="0"/>
              <a:t> ОТ НОРБИТ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37035" y="1545141"/>
            <a:ext cx="11350203" cy="4247359"/>
            <a:chOff x="44930" y="2064618"/>
            <a:chExt cx="12360808" cy="424735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4930" y="5727430"/>
              <a:ext cx="2799728" cy="584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2060"/>
                </a:buClr>
              </a:pPr>
              <a:r>
                <a:rPr lang="ru-RU" sz="1599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Система </a:t>
              </a:r>
              <a:r>
                <a:rPr lang="ru-RU" sz="1599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управления </a:t>
              </a:r>
              <a:r>
                <a:rPr lang="ru-RU" sz="1599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запасами </a:t>
              </a:r>
              <a:endParaRPr lang="ru-RU" sz="1599" dirty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68351" y="2064618"/>
              <a:ext cx="12037387" cy="4247359"/>
              <a:chOff x="368351" y="2064618"/>
              <a:chExt cx="12037387" cy="424735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7235688" y="5727430"/>
                <a:ext cx="2236969" cy="58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Система управления персоналом</a:t>
                </a:r>
                <a:endParaRPr lang="ru-RU" sz="1599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535548" y="5727430"/>
                <a:ext cx="2405589" cy="58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Система </a:t>
                </a:r>
                <a:r>
                  <a:rPr lang="ru-RU" sz="1599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управления </a:t>
                </a: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складами</a:t>
                </a:r>
                <a:endParaRPr lang="ru-RU" sz="1599" b="1" dirty="0">
                  <a:solidFill>
                    <a:srgbClr val="00B73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699297" y="5727430"/>
                <a:ext cx="2223013" cy="58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Системы лояльности </a:t>
                </a:r>
                <a:b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 </a:t>
                </a:r>
                <a:r>
                  <a:rPr lang="ru-RU" sz="1599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маркетинга</a:t>
                </a:r>
                <a:endParaRPr lang="ru-RU" sz="1599" dirty="0">
                  <a:solidFill>
                    <a:srgbClr val="00AFF2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583929" y="5435368"/>
                <a:ext cx="3611443" cy="36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799" b="1" dirty="0">
                    <a:solidFill>
                      <a:srgbClr val="312783"/>
                    </a:solidFill>
                  </a:rPr>
                  <a:t>SAP </a:t>
                </a:r>
                <a:r>
                  <a:rPr lang="en-US" sz="1799" b="1" dirty="0" err="1">
                    <a:solidFill>
                      <a:srgbClr val="312783"/>
                    </a:solidFill>
                  </a:rPr>
                  <a:t>SuccessFactors</a:t>
                </a:r>
                <a:endParaRPr lang="ru-RU" sz="1799" b="1" dirty="0">
                  <a:solidFill>
                    <a:srgbClr val="312783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627629" y="3247349"/>
                <a:ext cx="2214645" cy="1076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Решение </a:t>
                </a:r>
                <a:r>
                  <a:rPr lang="en-US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SAP </a:t>
                </a: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для энергетических компаний</a:t>
                </a:r>
                <a:endParaRPr lang="ru-RU" sz="1599" dirty="0">
                  <a:solidFill>
                    <a:srgbClr val="292D96"/>
                  </a:solidFill>
                </a:endParaRPr>
              </a:p>
              <a:p>
                <a:pPr lvl="0" algn="ctr">
                  <a:buClr>
                    <a:srgbClr val="002060"/>
                  </a:buClr>
                </a:pPr>
                <a:endParaRPr lang="ru-RU" sz="1599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836697" y="5727430"/>
                <a:ext cx="2474974" cy="58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Система управления основными фондами</a:t>
                </a:r>
                <a:endParaRPr lang="ru-RU" sz="1599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68351" y="5435368"/>
                <a:ext cx="2231376" cy="36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799" b="1" dirty="0">
                    <a:solidFill>
                      <a:srgbClr val="292D96"/>
                    </a:solidFill>
                  </a:rPr>
                  <a:t>SAP F&amp;R</a:t>
                </a:r>
                <a:endParaRPr lang="ru-RU" sz="1799" b="1" dirty="0">
                  <a:solidFill>
                    <a:srgbClr val="292D96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854189" y="5435368"/>
                <a:ext cx="1645235" cy="36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799" b="1" dirty="0">
                    <a:solidFill>
                      <a:srgbClr val="312783"/>
                    </a:solidFill>
                  </a:rPr>
                  <a:t>SAP EWM</a:t>
                </a:r>
                <a:endParaRPr lang="ru-RU" sz="1799" b="1" dirty="0">
                  <a:solidFill>
                    <a:srgbClr val="312783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294447" y="5435368"/>
                <a:ext cx="31112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312783"/>
                    </a:solidFill>
                  </a:rPr>
                  <a:t>SAP CX</a:t>
                </a:r>
                <a:endParaRPr lang="ru-RU" sz="1800" b="1" dirty="0">
                  <a:solidFill>
                    <a:srgbClr val="312783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197125" y="2976659"/>
                <a:ext cx="997774" cy="36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799" b="1" dirty="0">
                    <a:solidFill>
                      <a:srgbClr val="292D96"/>
                    </a:solidFill>
                  </a:rPr>
                  <a:t>SAP IS-U</a:t>
                </a:r>
                <a:endParaRPr lang="ru-RU" sz="1799" b="1" dirty="0">
                  <a:solidFill>
                    <a:srgbClr val="292D96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611210" y="5435368"/>
                <a:ext cx="1202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99" b="1" dirty="0">
                    <a:solidFill>
                      <a:srgbClr val="312783"/>
                    </a:solidFill>
                  </a:rPr>
                  <a:t>SAP </a:t>
                </a:r>
                <a:r>
                  <a:rPr lang="ru-RU" sz="1800" b="1" dirty="0">
                    <a:solidFill>
                      <a:srgbClr val="312783"/>
                    </a:solidFill>
                  </a:rPr>
                  <a:t>ТОРО</a:t>
                </a:r>
                <a:r>
                  <a:rPr lang="en-US" sz="1799" b="1" dirty="0">
                    <a:solidFill>
                      <a:srgbClr val="312783"/>
                    </a:solidFill>
                  </a:rPr>
                  <a:t> </a:t>
                </a:r>
                <a:endParaRPr lang="ru-RU" sz="1799" b="1" dirty="0">
                  <a:solidFill>
                    <a:srgbClr val="312783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411296" y="3247349"/>
                <a:ext cx="2214645" cy="58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Решение </a:t>
                </a:r>
                <a:r>
                  <a:rPr lang="en-US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SAP</a:t>
                </a: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для производителей ТНП</a:t>
                </a:r>
                <a:endParaRPr lang="ru-RU" sz="1599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821557" y="2976659"/>
                <a:ext cx="2231376" cy="36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799" b="1" dirty="0">
                    <a:solidFill>
                      <a:srgbClr val="292D96"/>
                    </a:solidFill>
                  </a:rPr>
                  <a:t>SAP for Retail </a:t>
                </a:r>
                <a:endParaRPr lang="ru-RU" sz="1799" b="1" dirty="0">
                  <a:solidFill>
                    <a:srgbClr val="292D96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828301" y="2976659"/>
                <a:ext cx="1380635" cy="36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799" b="1" dirty="0">
                    <a:solidFill>
                      <a:srgbClr val="292D96"/>
                    </a:solidFill>
                  </a:rPr>
                  <a:t>SAP </a:t>
                </a:r>
                <a:r>
                  <a:rPr lang="ru-RU" sz="1799" b="1" dirty="0" err="1">
                    <a:solidFill>
                      <a:srgbClr val="292D96"/>
                    </a:solidFill>
                  </a:rPr>
                  <a:t>for</a:t>
                </a:r>
                <a:r>
                  <a:rPr lang="ru-RU" sz="1799" b="1" dirty="0">
                    <a:solidFill>
                      <a:srgbClr val="292D96"/>
                    </a:solidFill>
                  </a:rPr>
                  <a:t> CPG 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37909" y="3247349"/>
                <a:ext cx="2998671" cy="58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Решение</a:t>
                </a:r>
                <a:r>
                  <a:rPr lang="en-US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SAP</a:t>
                </a: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S4/HANA </a:t>
                </a: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для розничных сетей </a:t>
                </a:r>
                <a:endParaRPr lang="ru-RU" sz="1599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/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6153" y="2118360"/>
                <a:ext cx="763050" cy="763050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5757" y="4834375"/>
                <a:ext cx="1065170" cy="566134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9241" y="4774929"/>
                <a:ext cx="1177016" cy="625580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0775" y="2064618"/>
                <a:ext cx="1536780" cy="816792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43478" y="4651929"/>
                <a:ext cx="1408442" cy="748580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9309212" y="3247349"/>
                <a:ext cx="2214645" cy="58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2060"/>
                  </a:buClr>
                </a:pP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Arial"/>
                  </a:rPr>
                  <a:t>Поддержка и развитие </a:t>
                </a:r>
                <a:r>
                  <a:rPr lang="en-US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Arial"/>
                  </a:rPr>
                  <a:t>SAP-</a:t>
                </a:r>
                <a:r>
                  <a:rPr lang="ru-RU" sz="159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Arial"/>
                  </a:rPr>
                  <a:t>систем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9730900" y="2976659"/>
                <a:ext cx="1371273" cy="36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799" b="1" dirty="0">
                    <a:solidFill>
                      <a:srgbClr val="292D96"/>
                    </a:solidFill>
                  </a:rPr>
                  <a:t>SAP Support</a:t>
                </a:r>
                <a:endParaRPr lang="ru-RU" sz="1799" b="1" dirty="0">
                  <a:solidFill>
                    <a:srgbClr val="292D96"/>
                  </a:solidFill>
                </a:endParaRPr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5028" y="2273328"/>
                <a:ext cx="1143012" cy="608082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8156" y="2160486"/>
                <a:ext cx="720924" cy="720924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5645" y="4762213"/>
                <a:ext cx="638298" cy="638296"/>
              </a:xfrm>
              <a:prstGeom prst="rect">
                <a:avLst/>
              </a:prstGeom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94195" y="4761569"/>
                <a:ext cx="638940" cy="6389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82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30893" y="3262052"/>
            <a:ext cx="10958658" cy="1397069"/>
            <a:chOff x="777992" y="3782579"/>
            <a:chExt cx="10958658" cy="1397069"/>
          </a:xfrm>
        </p:grpSpPr>
        <p:pic>
          <p:nvPicPr>
            <p:cNvPr id="15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9106" y="3782579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992" y="3814481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4857" y="3814481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2240" y="3782579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63527" y="3782579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6" descr="https://bistroinfo.ru/images/logo-pharmstandard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267" y="4233178"/>
              <a:ext cx="1606148" cy="37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028650" y="3075272"/>
            <a:ext cx="10969625" cy="3306850"/>
            <a:chOff x="775749" y="3532897"/>
            <a:chExt cx="10969625" cy="3306850"/>
          </a:xfrm>
        </p:grpSpPr>
        <p:pic>
          <p:nvPicPr>
            <p:cNvPr id="26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6864" y="5442678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749" y="5474580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2616" y="5474580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9998" y="5442678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72251" y="5458585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2" descr="https://bramasys.com.ua/wp-content/uploads/2016/08/Dtek-logo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891" y="5875364"/>
              <a:ext cx="1350644" cy="4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4" descr="https://kapitalist22.ru/wp-content/uploads/2014/08/sg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442" y="5601624"/>
              <a:ext cx="1678772" cy="107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5712" y="5846599"/>
              <a:ext cx="1487938" cy="508929"/>
            </a:xfrm>
            <a:prstGeom prst="rect">
              <a:avLst/>
            </a:prstGeom>
          </p:spPr>
        </p:pic>
        <p:pic>
          <p:nvPicPr>
            <p:cNvPr id="36" name="Picture 2" descr="https://sensorika.uz/uploads/board/post/2018-03/thumbs/1520577683_logo_2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582" y="3532897"/>
              <a:ext cx="1654333" cy="165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6" name="Группа 4095"/>
          <p:cNvGrpSpPr/>
          <p:nvPr/>
        </p:nvGrpSpPr>
        <p:grpSpPr>
          <a:xfrm>
            <a:off x="1014907" y="1553432"/>
            <a:ext cx="10958659" cy="1420588"/>
            <a:chOff x="762006" y="2098960"/>
            <a:chExt cx="10958659" cy="1420588"/>
          </a:xfrm>
        </p:grpSpPr>
        <p:pic>
          <p:nvPicPr>
            <p:cNvPr id="4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7628" y="2098960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6" y="2154381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8873" y="2154381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6254" y="2122480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47542" y="2122480"/>
              <a:ext cx="2173123" cy="136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https://armeniagogo.com/wp-content/uploads/2016/10/city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40" y="2471399"/>
              <a:ext cx="980260" cy="623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s://www.possiblegroup.ru/wp-content/uploads/2017/09/Lenta-Logo-2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747" y="2512877"/>
              <a:ext cx="2270502" cy="57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ÐÐ°ÑÑÐ¸Ð½ÐºÐ¸ Ð¿Ð¾ Ð·Ð°Ð¿ÑÐ¾ÑÑ decathlon logo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665" y="2554799"/>
              <a:ext cx="1482984" cy="432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ÐÐ°ÑÑÐ¸Ð½ÐºÐ¸ Ð¿Ð¾ Ð·Ð°Ð¿ÑÐ¾ÑÑ korzinka us logo 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122" b="29431"/>
            <a:stretch/>
          </p:blipFill>
          <p:spPr bwMode="auto">
            <a:xfrm>
              <a:off x="9810208" y="2567161"/>
              <a:ext cx="1675275" cy="407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рямоугольник 37"/>
          <p:cNvSpPr/>
          <p:nvPr/>
        </p:nvSpPr>
        <p:spPr>
          <a:xfrm>
            <a:off x="837035" y="1243041"/>
            <a:ext cx="2709241" cy="362827"/>
          </a:xfrm>
          <a:prstGeom prst="rect">
            <a:avLst/>
          </a:prstGeom>
          <a:solidFill>
            <a:srgbClr val="2E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49066" y="2928710"/>
            <a:ext cx="2223919" cy="362827"/>
          </a:xfrm>
          <a:prstGeom prst="rect">
            <a:avLst/>
          </a:prstGeom>
          <a:solidFill>
            <a:srgbClr val="2E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49066" y="4627417"/>
            <a:ext cx="1147503" cy="362827"/>
          </a:xfrm>
          <a:prstGeom prst="rect">
            <a:avLst/>
          </a:prstGeom>
          <a:solidFill>
            <a:srgbClr val="2E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ПРОЕКТНЫЙ ОПЫТ НОРБИТ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9262" y="1245828"/>
            <a:ext cx="511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Розничная торговля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6589" y="2920522"/>
            <a:ext cx="91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Производство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159" y="4630204"/>
            <a:ext cx="91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ТЭК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2" name="Picture 20" descr="http://maclarin.ru/images/tmpl/afanasy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026" y="1884327"/>
            <a:ext cx="1132104" cy="6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g.findtm.ru/img/tz_registered_img/40/40847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58" y="3712651"/>
            <a:ext cx="166955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ediaseller.agency/wp-content/uploads/2019/02/mat_952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72" y="5369400"/>
            <a:ext cx="1453516" cy="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du.softline.com/upload/iblock/462/46290c12158f73d1f5f169974d99929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17" y="3622092"/>
            <a:ext cx="1612427" cy="5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lllogos.ru/images/logotip-nlmk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62" y="3631384"/>
            <a:ext cx="1043239" cy="5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inno.gov.spb.ru/userfiles/photos/thumbnails/69ab7251bac904169a0abc12eb39aee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8483" y="5356020"/>
            <a:ext cx="1690694" cy="57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7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12192" y="1341562"/>
            <a:ext cx="11375046" cy="2808312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100000">
                <a:schemeClr val="bg1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6"/>
          <a:stretch/>
        </p:blipFill>
        <p:spPr>
          <a:xfrm>
            <a:off x="1294086" y="1720602"/>
            <a:ext cx="1215998" cy="1257300"/>
          </a:xfrm>
          <a:prstGeom prst="rect">
            <a:avLst/>
          </a:prstGeom>
          <a:ln>
            <a:solidFill>
              <a:srgbClr val="FFCC00"/>
            </a:solidFill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ДЕПАРТАМЕНТ УПРАВЛЕНЧЕСКОГО КОНСАЛТИНГА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3579" y="1557586"/>
            <a:ext cx="6929740" cy="2375991"/>
          </a:xfrm>
          <a:prstGeom prst="roundRect">
            <a:avLst/>
          </a:prstGeom>
          <a:solidFill>
            <a:srgbClr val="FFCC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Практика открыта в 2016 году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путем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покупки компании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Everise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 Consulting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Консалтинг по управлению финансовыми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структурами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, постановке бюджетирования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и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управленческого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учета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Внедрение систем бюджетирования на базе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Cognos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  <a:p>
            <a:pPr marL="432000" indent="-432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526241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rPr>
              <a:t>ИТ-аудит и разработка ИТ-стратегий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5122" y="3061043"/>
            <a:ext cx="170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baseline="30000" dirty="0" smtClean="0">
                <a:solidFill>
                  <a:schemeClr val="bg1"/>
                </a:solidFill>
              </a:rPr>
              <a:t>Департамент</a:t>
            </a:r>
          </a:p>
          <a:p>
            <a:pPr algn="ctr"/>
            <a:r>
              <a:rPr lang="ru-RU" sz="2400" b="1" baseline="30000" dirty="0" smtClean="0">
                <a:solidFill>
                  <a:schemeClr val="bg1"/>
                </a:solidFill>
              </a:rPr>
              <a:t>управленческого</a:t>
            </a:r>
            <a:br>
              <a:rPr lang="ru-RU" sz="2400" b="1" baseline="30000" dirty="0" smtClean="0">
                <a:solidFill>
                  <a:schemeClr val="bg1"/>
                </a:solidFill>
              </a:rPr>
            </a:br>
            <a:r>
              <a:rPr lang="ru-RU" sz="2400" b="1" baseline="30000" dirty="0" smtClean="0">
                <a:solidFill>
                  <a:schemeClr val="bg1"/>
                </a:solidFill>
              </a:rPr>
              <a:t> консалтинга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9123" y="3257324"/>
            <a:ext cx="43307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241" lvl="1" algn="ctr">
              <a:buSzPct val="100000"/>
              <a:tabLst>
                <a:tab pos="526241" algn="l"/>
              </a:tabLst>
              <a:defRPr/>
            </a:pPr>
            <a:r>
              <a:rPr lang="ru-RU" sz="2000" b="1" baseline="30000" dirty="0" smtClean="0">
                <a:solidFill>
                  <a:srgbClr val="575756"/>
                </a:solidFill>
              </a:rPr>
              <a:t>Дмитрий Демидов</a:t>
            </a:r>
            <a:endParaRPr lang="ru-RU" sz="2000" b="1" baseline="30000" dirty="0">
              <a:solidFill>
                <a:srgbClr val="575756"/>
              </a:solidFill>
            </a:endParaRPr>
          </a:p>
          <a:p>
            <a:pPr marL="526241" lvl="1" algn="ctr">
              <a:buSzPct val="100000"/>
              <a:tabLst>
                <a:tab pos="526241" algn="l"/>
              </a:tabLst>
              <a:defRPr/>
            </a:pPr>
            <a:r>
              <a:rPr lang="ru-RU" sz="2000" baseline="30000" dirty="0" smtClean="0">
                <a:solidFill>
                  <a:srgbClr val="575756"/>
                </a:solidFill>
              </a:rPr>
              <a:t>Руководитель </a:t>
            </a:r>
            <a:r>
              <a:rPr lang="ru-RU" sz="2000" baseline="30000" dirty="0">
                <a:solidFill>
                  <a:srgbClr val="575756"/>
                </a:solidFill>
              </a:rPr>
              <a:t>департамента </a:t>
            </a:r>
            <a:r>
              <a:rPr lang="ru-RU" sz="2000" baseline="30000" dirty="0" smtClean="0">
                <a:solidFill>
                  <a:srgbClr val="575756"/>
                </a:solidFill>
              </a:rPr>
              <a:t/>
            </a:r>
            <a:br>
              <a:rPr lang="ru-RU" sz="2000" baseline="30000" dirty="0" smtClean="0">
                <a:solidFill>
                  <a:srgbClr val="575756"/>
                </a:solidFill>
              </a:rPr>
            </a:br>
            <a:r>
              <a:rPr lang="ru-RU" sz="2000" baseline="30000" dirty="0" smtClean="0">
                <a:solidFill>
                  <a:srgbClr val="575756"/>
                </a:solidFill>
              </a:rPr>
              <a:t>управленческого </a:t>
            </a:r>
            <a:r>
              <a:rPr lang="ru-RU" sz="2000" baseline="30000" dirty="0">
                <a:solidFill>
                  <a:srgbClr val="575756"/>
                </a:solidFill>
              </a:rPr>
              <a:t>консалтинга</a:t>
            </a:r>
          </a:p>
          <a:p>
            <a:pPr marL="526241" lvl="1" algn="ctr">
              <a:buSzPct val="100000"/>
              <a:tabLst>
                <a:tab pos="526241" algn="l"/>
              </a:tabLst>
              <a:defRPr/>
            </a:pPr>
            <a:endParaRPr lang="ru-RU" sz="2000" baseline="30000" dirty="0">
              <a:solidFill>
                <a:srgbClr val="575756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34404" y="4365898"/>
            <a:ext cx="9318431" cy="1936364"/>
            <a:chOff x="1485107" y="4907511"/>
            <a:chExt cx="9318431" cy="1936364"/>
          </a:xfrm>
        </p:grpSpPr>
        <p:sp>
          <p:nvSpPr>
            <p:cNvPr id="4" name="TextBox 3"/>
            <p:cNvSpPr txBox="1"/>
            <p:nvPr/>
          </p:nvSpPr>
          <p:spPr>
            <a:xfrm>
              <a:off x="1485107" y="4907511"/>
              <a:ext cx="1910471" cy="193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1</a:t>
              </a:r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5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лет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опыта</a:t>
              </a:r>
              <a:b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</a:b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в оптимизации процессов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324" y="4907511"/>
              <a:ext cx="2124056" cy="1444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3</a:t>
              </a:r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сотрудников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76457" y="4907511"/>
              <a:ext cx="2222274" cy="169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20+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сертифицированных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специалистов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1811" y="4907511"/>
              <a:ext cx="2981727" cy="169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29"/>
              <a:r>
                <a:rPr lang="en-US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3</a:t>
              </a:r>
              <a:r>
                <a:rPr lang="ru-RU" sz="7189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0+</a:t>
              </a:r>
              <a:endParaRPr lang="en-US" sz="7189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  <a:p>
              <a:pPr algn="ctr" defTabSz="913029"/>
              <a:r>
                <a:rPr lang="ru-RU" sz="159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реализованных </a:t>
              </a: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проектов </a:t>
              </a:r>
              <a:b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</a:br>
              <a:r>
                <a:rPr lang="ru-RU" sz="1598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в разных отраслях</a:t>
              </a:r>
              <a:endParaRPr lang="ru-RU" sz="159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315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64918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10270" y="4958626"/>
              <a:ext cx="0" cy="14443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4585"/>
          <a:stretch/>
        </p:blipFill>
        <p:spPr>
          <a:xfrm>
            <a:off x="3294645" y="1665762"/>
            <a:ext cx="1490685" cy="147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538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675" y="1801867"/>
            <a:ext cx="864516" cy="86451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9" y="1801867"/>
            <a:ext cx="864516" cy="86451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66" y="1801867"/>
            <a:ext cx="864516" cy="86451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319" y="1801867"/>
            <a:ext cx="864516" cy="86451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783" y="1801867"/>
            <a:ext cx="864516" cy="864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47" y="1801867"/>
            <a:ext cx="864516" cy="864516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37941" y="530952"/>
            <a:ext cx="6181378" cy="548146"/>
          </a:xfrm>
        </p:spPr>
        <p:txBody>
          <a:bodyPr/>
          <a:lstStyle/>
          <a:p>
            <a:r>
              <a:rPr lang="ru-RU" dirty="0"/>
              <a:t>ЛИНЕЙКА РЕШЕНИЙ НОРБИТ</a:t>
            </a:r>
          </a:p>
        </p:txBody>
      </p:sp>
      <p:sp>
        <p:nvSpPr>
          <p:cNvPr id="3" name="AutoShape 14" descr="ÐÐ°ÑÑÐ¸Ð½ÐºÐ¸ Ð¿Ð¾ Ð·Ð°Ð¿ÑÐ¾ÑÑ microsoft dynamics crm logo"/>
          <p:cNvSpPr>
            <a:spLocks noChangeAspect="1" noChangeArrowheads="1"/>
          </p:cNvSpPr>
          <p:nvPr/>
        </p:nvSpPr>
        <p:spPr bwMode="auto">
          <a:xfrm>
            <a:off x="159207" y="-140051"/>
            <a:ext cx="304492" cy="3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7" tIns="45673" rIns="91347" bIns="45673" numCol="1" anchor="t" anchorCtr="0" compatLnSpc="1">
            <a:prstTxWarp prst="textNoShape">
              <a:avLst/>
            </a:prstTxWarp>
          </a:bodyPr>
          <a:lstStyle/>
          <a:p>
            <a:pPr defTabSz="580175"/>
            <a:endParaRPr lang="ru-RU" sz="209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69816" y="1687081"/>
            <a:ext cx="10354475" cy="4237509"/>
            <a:chOff x="25478" y="1312720"/>
            <a:chExt cx="8917928" cy="364960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4152" y="2253267"/>
              <a:ext cx="1430999" cy="788821"/>
            </a:xfrm>
            <a:prstGeom prst="rect">
              <a:avLst/>
            </a:prstGeom>
            <a:solidFill>
              <a:srgbClr val="043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</a:t>
              </a:r>
              <a:b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РАЗВИТИЕ </a:t>
              </a:r>
              <a:b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ERP</a:t>
              </a: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-СИСТЕМ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5721" y="2253267"/>
              <a:ext cx="1439642" cy="788821"/>
            </a:xfrm>
            <a:prstGeom prst="rect">
              <a:avLst/>
            </a:prstGeom>
            <a:solidFill>
              <a:srgbClr val="043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</a:t>
              </a:r>
              <a:b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РАЗВИТИЕ</a:t>
              </a:r>
              <a:b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CRM</a:t>
              </a: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-СИСТЕМ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4394" y="2253267"/>
              <a:ext cx="1435151" cy="788821"/>
            </a:xfrm>
            <a:prstGeom prst="rect">
              <a:avLst/>
            </a:prstGeom>
            <a:solidFill>
              <a:srgbClr val="043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</a:t>
              </a:r>
              <a:b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BI-</a:t>
              </a: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CPM-</a:t>
              </a: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РЕШЕНИЙ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35074" y="2253267"/>
              <a:ext cx="1435360" cy="787990"/>
            </a:xfrm>
            <a:prstGeom prst="rect">
              <a:avLst/>
            </a:prstGeom>
            <a:solidFill>
              <a:srgbClr val="043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СИСТЕМ УПРАВЛЕНИЯ ЗАКУПКАМИ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21075" y="2253266"/>
              <a:ext cx="1431000" cy="784055"/>
            </a:xfrm>
            <a:prstGeom prst="rect">
              <a:avLst/>
            </a:prstGeom>
            <a:solidFill>
              <a:srgbClr val="043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 </a:t>
              </a:r>
              <a:b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МОБИЛЬНАЯ РАЗРАБОТКА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ÐÐ°ÑÑÐ¸Ð½ÐºÐ¸ Ð¿Ð¾ Ð·Ð°Ð¿ÑÐ¾ÑÑ sap 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87" y="3161029"/>
              <a:ext cx="643805" cy="31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ÐÐ°ÑÑÐ¸Ð½ÐºÐ¸ Ð¿Ð¾ Ð·Ð°Ð¿ÑÐ¾ÑÑ microsoft ax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8" y="3588166"/>
              <a:ext cx="1454811" cy="56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ÐÐ°ÑÑÐ¸Ð½ÐºÐ¸ Ð¿Ð¾ Ð·Ð°Ð¿ÑÐ¾ÑÑ 1Ñ Ð»Ð¾Ð³Ð¾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28" y="4254869"/>
              <a:ext cx="599111" cy="465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ÐÐ°ÑÑÐ¸Ð½ÐºÐ¸ Ð¿Ð¾ Ð·Ð°Ð¿ÑÐ¾ÑÑ microsoft dynamics crm logo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474" y="3172392"/>
              <a:ext cx="1222557" cy="31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0546" y="3612684"/>
              <a:ext cx="970125" cy="227422"/>
            </a:xfrm>
            <a:prstGeom prst="rect">
              <a:avLst/>
            </a:prstGeom>
          </p:spPr>
        </p:pic>
        <p:pic>
          <p:nvPicPr>
            <p:cNvPr id="1042" name="Picture 18" descr="ÐÐ°ÑÑÐ¸Ð½ÐºÐ¸ Ð¿Ð¾ Ð·Ð°Ð¿ÑÐ¾ÑÑ Ð±Ð¸ÑÑÐ¸ÐºÑ24 logo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222" y="4067689"/>
              <a:ext cx="1130901" cy="20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3441" y="4238906"/>
              <a:ext cx="1245683" cy="646797"/>
            </a:xfrm>
            <a:prstGeom prst="rect">
              <a:avLst/>
            </a:prstGeom>
          </p:spPr>
        </p:pic>
        <p:pic>
          <p:nvPicPr>
            <p:cNvPr id="27" name="Picture 20" descr="http://www.betterbuys.com/wp-content/uploads/2015/07/Qlik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831" y="3337564"/>
              <a:ext cx="744671" cy="74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ÐÐ°ÑÑÐ¸Ð½ÐºÐ¸ Ð¿Ð¾ Ð·Ð°Ð¿ÑÐ¾ÑÑ sap 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035" y="4001393"/>
              <a:ext cx="643805" cy="31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212" y="4487632"/>
              <a:ext cx="1035767" cy="27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027" y="3210971"/>
              <a:ext cx="701453" cy="437706"/>
            </a:xfrm>
            <a:prstGeom prst="rect">
              <a:avLst/>
            </a:prstGeom>
          </p:spPr>
        </p:pic>
        <p:pic>
          <p:nvPicPr>
            <p:cNvPr id="1054" name="Picture 30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273" y="3196626"/>
              <a:ext cx="1304208" cy="40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ÐÐ°ÑÑÐ¸Ð½ÐºÐ¸ Ð¿Ð¾ Ð·Ð°Ð¿ÑÐ¾ÑÑ sharepoint Ð»Ð¾Ð³Ð¾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81" y="3580407"/>
              <a:ext cx="1387193" cy="439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ÐÐ°ÑÑÐ¸Ð½ÐºÐ¸ Ð¿Ð¾ Ð·Ð°Ð¿ÑÐ¾ÑÑ android Ð»Ð¾Ð³Ð¾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0430" y="4134897"/>
              <a:ext cx="450265" cy="419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84151" y="1331145"/>
              <a:ext cx="1431000" cy="362544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43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175"/>
              <a:endParaRPr lang="ru-RU" sz="16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567661" y="1332347"/>
              <a:ext cx="1431000" cy="362544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43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175"/>
              <a:endParaRPr lang="ru-RU" sz="16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048545" y="1329899"/>
              <a:ext cx="1431000" cy="362544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43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175"/>
              <a:endParaRPr lang="ru-RU" sz="16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4539434" y="1336888"/>
              <a:ext cx="1431000" cy="362544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43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175"/>
              <a:endParaRPr lang="ru-RU" sz="16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6021075" y="1336888"/>
              <a:ext cx="1431000" cy="362544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43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175"/>
              <a:endParaRPr lang="ru-RU" sz="16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4152" y="1656085"/>
              <a:ext cx="1430314" cy="267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en-US" sz="1466" b="1" dirty="0">
                  <a:solidFill>
                    <a:srgbClr val="00B0F0"/>
                  </a:solidFill>
                  <a:latin typeface="Calibri"/>
                </a:rPr>
                <a:t>ERP</a:t>
              </a:r>
              <a:endParaRPr lang="ru-RU" sz="1466" b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573824" y="1655866"/>
              <a:ext cx="1424837" cy="267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en-US" sz="1466" b="1" dirty="0">
                  <a:solidFill>
                    <a:srgbClr val="00B0F0"/>
                  </a:solidFill>
                  <a:latin typeface="Calibri"/>
                </a:rPr>
                <a:t>CRM</a:t>
              </a:r>
              <a:endParaRPr lang="ru-RU" sz="1466" b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044394" y="1656085"/>
              <a:ext cx="1444399" cy="267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en-US" sz="666" b="1" dirty="0">
                  <a:solidFill>
                    <a:srgbClr val="00B0F0"/>
                  </a:solidFill>
                  <a:latin typeface="Calibri"/>
                </a:rPr>
                <a:t>Business</a:t>
              </a:r>
            </a:p>
            <a:p>
              <a:pPr algn="ctr" defTabSz="580175">
                <a:defRPr/>
              </a:pPr>
              <a:r>
                <a:rPr lang="en-US" sz="666" b="1" dirty="0">
                  <a:solidFill>
                    <a:srgbClr val="00B0F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Intelligence</a:t>
              </a:r>
              <a:endParaRPr lang="ru-RU" sz="666" b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540252" y="1664692"/>
              <a:ext cx="1430182" cy="267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en-US" sz="666" b="1" dirty="0">
                  <a:solidFill>
                    <a:srgbClr val="00B0F0"/>
                  </a:solidFill>
                  <a:latin typeface="Calibri"/>
                </a:rPr>
                <a:t>Supply Chain</a:t>
              </a:r>
            </a:p>
            <a:p>
              <a:pPr algn="ctr" defTabSz="580175">
                <a:defRPr/>
              </a:pPr>
              <a:r>
                <a:rPr lang="en-US" sz="666" b="1" dirty="0">
                  <a:solidFill>
                    <a:srgbClr val="00B0F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Management</a:t>
              </a:r>
              <a:endParaRPr lang="ru-RU" sz="666" b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4849" y="1629264"/>
              <a:ext cx="189640" cy="321619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7512406" y="2234841"/>
              <a:ext cx="1430999" cy="788821"/>
            </a:xfrm>
            <a:prstGeom prst="rect">
              <a:avLst/>
            </a:prstGeom>
            <a:solidFill>
              <a:srgbClr val="043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 УПРАВЛЕНИЯ ПЕРСОНАЛОМ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7512406" y="1312720"/>
              <a:ext cx="1431000" cy="362544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43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175"/>
              <a:endParaRPr lang="ru-RU" sz="16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521653" y="1661955"/>
              <a:ext cx="1421750" cy="267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0175">
                <a:defRPr/>
              </a:pPr>
              <a:r>
                <a:rPr lang="en-US" sz="1466" b="1" dirty="0">
                  <a:solidFill>
                    <a:srgbClr val="00B0F0"/>
                  </a:solidFill>
                  <a:latin typeface="Calibri"/>
                </a:rPr>
                <a:t>HRM</a:t>
              </a:r>
              <a:endParaRPr lang="ru-RU" sz="1466" b="1" dirty="0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pic>
          <p:nvPicPr>
            <p:cNvPr id="2050" name="Picture 2" descr="Картинки по запросу sap successfactors"/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064" y="3065070"/>
              <a:ext cx="1299071" cy="72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ÐÐ°ÑÑÐ¸Ð½ÐºÐ¸ Ð¿Ð¾ Ð·Ð°Ð¿ÑÐ¾ÑÑ sap 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943" y="3866725"/>
              <a:ext cx="643805" cy="31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3709" y="4313677"/>
              <a:ext cx="970125" cy="227422"/>
            </a:xfrm>
            <a:prstGeom prst="rect">
              <a:avLst/>
            </a:prstGeom>
          </p:spPr>
        </p:pic>
        <p:pic>
          <p:nvPicPr>
            <p:cNvPr id="59" name="Рисунок 12" descr="Рисунок 12">
              <a:extLst>
                <a:ext uri="{FF2B5EF4-FFF2-40B4-BE49-F238E27FC236}">
                  <a16:creationId xmlns:a16="http://schemas.microsoft.com/office/drawing/2014/main" id="{65E4449B-D256-7E43-8F25-A402321A8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2915" y="3735899"/>
              <a:ext cx="794336" cy="44436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4268" y="4173732"/>
              <a:ext cx="478880" cy="413769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207" y="3205535"/>
              <a:ext cx="831938" cy="200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95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УСЛУГИ И РЕШЕНИЯ ДЕПАРТАМЕНТА УПРАВЛЕНЧЕСКОГО КОНСАЛТИНГА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613" y="1485578"/>
            <a:ext cx="11936810" cy="1038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ЭФФЕКТИВНОСТЬЮ БИЗНЕСА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097" y="2728682"/>
            <a:ext cx="1528946" cy="28268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9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99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99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ИНТЕГРИРОВАННОЕ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БИЗНЕС-ПЛАНИРОВАНИЕ: 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СТРАТЕГИИ 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ОПЕРАЦИОННЫХ ГРАФИКОВ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2950" y="2728682"/>
            <a:ext cx="1673911" cy="28268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9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99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914034"/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ВЫСТРАИВАНИЕ СИСТЕМЫ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КОРПОРАТИВНЫХ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KPI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7847" y="2728682"/>
            <a:ext cx="1722884" cy="28268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9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299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ПОСТАНОВКА УПРАВЛЕНЧЕСКОГО УЧЕТА, БЮДЖЕТИРОВАНИЯ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КАЛЬКУЛИРОВАНИЯ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СЕБЕСТОИМОСТИ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1104" y="2728682"/>
            <a:ext cx="1528946" cy="28268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МОДЕЛИРОВАНИЕ И ОПТИМИЗАЦИЯ БИЗНЕС-ПРОЦЕССОВ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642" y="2728682"/>
            <a:ext cx="1528946" cy="28268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ИТ-СТРАТЕГИИ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3826" y="2472558"/>
            <a:ext cx="0" cy="30672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50173" y="2472558"/>
            <a:ext cx="0" cy="308302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84071" y="2473104"/>
            <a:ext cx="0" cy="30824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17969" y="2472558"/>
            <a:ext cx="0" cy="30672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0619" y="2473854"/>
            <a:ext cx="116997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03" y="3039520"/>
            <a:ext cx="725462" cy="3791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42" y="3004823"/>
            <a:ext cx="748222" cy="391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167" y="3039520"/>
            <a:ext cx="615462" cy="3217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407" y="3027126"/>
            <a:ext cx="752810" cy="3934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940" y="2957483"/>
            <a:ext cx="838786" cy="43843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342091" y="2712950"/>
            <a:ext cx="1659524" cy="28268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ВНЕДРЕНИЕ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 БЮДЖЕТИРОВАНИЯ НА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COGNOS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0154226" y="2473104"/>
            <a:ext cx="0" cy="30510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218" y="3056216"/>
            <a:ext cx="1001270" cy="2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ПРОЕКТНЫЙ ОПЫТ НОРБИТ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49447" y="2226225"/>
            <a:ext cx="11004812" cy="2787745"/>
            <a:chOff x="301240" y="2009925"/>
            <a:chExt cx="11896175" cy="3013545"/>
          </a:xfrm>
        </p:grpSpPr>
        <p:pic>
          <p:nvPicPr>
            <p:cNvPr id="4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3286" y="2009925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40" y="2044506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1736" y="2044506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2790" y="2009925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24490" y="2009925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30613" y="3509090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568" y="3543671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9063" y="3543671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0118" y="3509090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Obrázok 51" descr="bublina2-1pc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41817" y="3509090"/>
              <a:ext cx="2355598" cy="147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 descr="http://www.airportbaikal.ru/img/%D0%9D%D0%BE%D0%B2%D0%B0%D0%BF%D0%BE%D1%80%D1%82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57" y="3793142"/>
              <a:ext cx="961772" cy="87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://gti-geo.ru/images/logos/gp-energo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127" y="2289729"/>
              <a:ext cx="1353893" cy="73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8567" y="2356321"/>
              <a:ext cx="1067437" cy="74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://grossgas.ru/img/logo-alrosa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128" y="2444758"/>
              <a:ext cx="1554705" cy="42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0" descr="https://www.chemical.ru/upload/iblock/8a8/8a8017b81fd3038e34668380dd50b05c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213" y="4030237"/>
              <a:ext cx="1563722" cy="29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2" descr="http://www.trainpaparazzo.be/images/RZD-Logo-arttekst-Transparant--102-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780" y="2444947"/>
              <a:ext cx="1288905" cy="580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6" descr="https://sienergo.com/wp-content/gallery/partners/rosatom-2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948" y="3942705"/>
              <a:ext cx="1484857" cy="5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0" descr="http://www.fa.ru/priemka/magistr/list/PublishingImages/Partners/ROSTEH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1354" y="3878883"/>
              <a:ext cx="1575366" cy="635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356" y="2628169"/>
            <a:ext cx="1129583" cy="5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troydvor21.ru/uploads/ckeditor/pictures/774/content____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73" y="3980754"/>
            <a:ext cx="1237000" cy="5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39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НАШИ ПРЕИМУЩЕСТВА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4612" y="1562452"/>
            <a:ext cx="9997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14"/>
              </a:spcBef>
              <a:spcAft>
                <a:spcPts val="714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ЗНАНИЕ ПРОЦЕССОВ (УПРАВЛЕНЧЕСКИЙ КОНСАЛТИНГ) И ТЕХНОЛОГИЙ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4612" y="2487397"/>
            <a:ext cx="9997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14"/>
              </a:spcBef>
              <a:spcAft>
                <a:spcPts val="714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МУЛЬТИВЕНДОРНЫЙ ПАРТНЕР – ВОЗМОЖНОСТЬ ПРЕДЛОЖИТЬ ЛУЧШЕЕ РЕШЕНИЕ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4611" y="3327941"/>
            <a:ext cx="9997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14"/>
              </a:spcBef>
              <a:spcAft>
                <a:spcPts val="714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ОТРАБОТАННАЯ МЕТОДОЛОГИЯ ВЕДЕНИЯ ПРОЕКТОВ – МЫ ЗАВЕРШАЕМ ПРОЕКТЫ В СРОК </a:t>
            </a:r>
            <a:b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И В РАМКАХ БЮДЖЕТА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4610" y="4378655"/>
            <a:ext cx="9997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14"/>
              </a:spcBef>
              <a:spcAft>
                <a:spcPts val="714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КОМАНДА ПРОФЕССИОНАЛОВ С ОПЫТОМ РЕАЛИЗАЦИИ КРУПНЫХ И ОЧЕНЬ КРУПНЫХ ПРОЕКТОВ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4610" y="5388170"/>
            <a:ext cx="9997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14"/>
              </a:spcBef>
              <a:spcAft>
                <a:spcPts val="714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СТРЕМЛЕНИЕ К ИННОВАЦИЯМ – РАЗВИТИЕ ПРАКТИК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 ML, BLOCKCHAIN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pic>
        <p:nvPicPr>
          <p:cNvPr id="2050" name="Picture 2" descr="https://www.clipartmax.com/png/full/33-338868_data-guru-analytics-model-ic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839" y="1485578"/>
            <a:ext cx="770034" cy="7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s.acuityscheduling.com/appointmentType-thumb-4898448.png?15144713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996" y="2417778"/>
            <a:ext cx="719719" cy="7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iqminds.com/wp-content/uploads/2018/12/Resource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067" y="3371088"/>
            <a:ext cx="959817" cy="7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.onlinewebfonts.com/svg/download_23385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677" y="4324398"/>
            <a:ext cx="758665" cy="6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dn.onlinewebfonts.com/svg/download_45244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729" y="5202071"/>
            <a:ext cx="466251" cy="6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37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85507" y="4293890"/>
            <a:ext cx="5760640" cy="1224136"/>
          </a:xfrm>
        </p:spPr>
        <p:txBody>
          <a:bodyPr anchor="t">
            <a:normAutofit/>
          </a:bodyPr>
          <a:lstStyle>
            <a:lvl1pPr algn="l" defTabSz="9140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99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Свяжитесь с нашими специалистами 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315" y="4698727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hr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@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norbit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.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ru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/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www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.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norbit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.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ru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04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7" t="19056" r="156" b="4692"/>
          <a:stretch/>
        </p:blipFill>
        <p:spPr>
          <a:xfrm>
            <a:off x="909043" y="1197546"/>
            <a:ext cx="11233248" cy="4968552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ПАРНЕРСКИЕ СТАТУСЫ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35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4088"/>
          <a:stretch/>
        </p:blipFill>
        <p:spPr>
          <a:xfrm>
            <a:off x="945043" y="1337648"/>
            <a:ext cx="10981224" cy="4828450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ПАРНЕРСКИЕ СТАТУСЫ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012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" t="151" r="627" b="151"/>
          <a:stretch/>
        </p:blipFill>
        <p:spPr>
          <a:xfrm>
            <a:off x="1" y="2134"/>
            <a:ext cx="12193188" cy="68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09043" y="1341562"/>
            <a:ext cx="11267321" cy="4968553"/>
            <a:chOff x="919917" y="1855774"/>
            <a:chExt cx="11267321" cy="49685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48" t="3296" b="4248"/>
            <a:stretch/>
          </p:blipFill>
          <p:spPr>
            <a:xfrm>
              <a:off x="919917" y="1855774"/>
              <a:ext cx="11267321" cy="496855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10774139" y="551802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14099" y="645413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НОРБИТ СТАЛ ПОБЕДИТЕЛЕМ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02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234"/>
            <a:ext cx="12407841" cy="6859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4675213"/>
            <a:ext cx="12407841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49403" y="5087719"/>
            <a:ext cx="6737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Стажёрская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НОРБИТ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E:\Корпоративный стиль\logo\ЛОГОТИП\Утвержденный лого\2d_горизотналь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43" y="5104188"/>
            <a:ext cx="2244220" cy="7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4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7035" y="4017317"/>
            <a:ext cx="11350203" cy="2251261"/>
          </a:xfrm>
          <a:prstGeom prst="rect">
            <a:avLst/>
          </a:prstGeom>
          <a:solidFill>
            <a:srgbClr val="4B6F8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663" tIns="121663" rIns="121628" bIns="121663" numCol="1" rtlCol="0" anchor="ctr" anchorCtr="0" compatLnSpc="1">
            <a:prstTxWarp prst="textNoShape">
              <a:avLst/>
            </a:prstTxWarp>
          </a:bodyPr>
          <a:lstStyle/>
          <a:p>
            <a:pPr defTabSz="1215919" fontAlgn="base">
              <a:spcBef>
                <a:spcPts val="1597"/>
              </a:spcBef>
              <a:spcAft>
                <a:spcPct val="0"/>
              </a:spcAft>
            </a:pPr>
            <a:endParaRPr lang="ru-RU" sz="2661" b="1">
              <a:solidFill>
                <a:prstClr val="white"/>
              </a:solidFill>
              <a:latin typeface="Calibri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7335" y="1269554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СТАЖЁРСКАЯ ПРОГРАММА НОРБИТ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уникальная возможность стать частью лидирующей консалтинговой компании в сфере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ИТ.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направлена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то, чтобы в течение нескольких лет из молодого специалиста вырастить сотрудника, который будет успешно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работать и развиваться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НОРБИТ.</a:t>
            </a: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https://image.freepik.com/free-icon/graduation-student-black-cap_318-5667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321" y="1437189"/>
            <a:ext cx="2274986" cy="22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1051" y="4151119"/>
            <a:ext cx="11053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СОБЛЮДЕНИЕ СОЦИАЛЬНЫХ ГАРАНТИЙ (ОФИЦИАЛЬНОЕ ОФОРМЛЕНИЕ С ПЕРВОГО РАБОЧЕГО ДНЯ, ОПЛАЧИВАЕМЫЕ ОТПУСКА И Т.Д.)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ГИБКИЙ ГРАФИК РАБОТЫ – ОТ 20 ЧАСОВ В НЕДЕЛЮ, УДОБНОЕ ВРЕМЯ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ВОЗМОЖНОСТИ ДЛЯ ПРОФЕССИОНАЛЬНОГО РАЗВИТИЯ (ОБУЧЕНИЕ И СЕРТИФИКАЦИЯ ПО ПРОДУКТАМ)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СОБСТВЕННЫЙ КОРПОРАТИВНЫЙ УНИВЕРСИТЕТ – БОЛЕЕ 15 ВНУТРЕННИХ КУРСОВ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ПРОЗРАЧНАЯ СИСТЕМА КАРЬЕРНОГО РОСТА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ПРОФЕССИОНАЛЬНЫЕ НАСТАВНИКИ-ПРАКТИКИ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ИНТЕРЕСНЫЕ ПРОЕКТЫ И РАБОТА С ЗАКАЗЧИКАМИ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5387" y="2756560"/>
            <a:ext cx="75608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ПРОХОЖДЕНИЕ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ПРАКТИКИ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выпускников и студентов 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последних курсов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технических и экономических вузов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ПОЛНОЦЕННАЯ СТАЖИРОВКА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консультантов и программистов</a:t>
            </a:r>
            <a:endParaRPr lang="ru-RU" sz="1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5347" y="2682215"/>
            <a:ext cx="7848872" cy="119512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279661" y="530952"/>
            <a:ext cx="6139658" cy="548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580175" rtl="0" eaLnBrk="1" latinLnBrk="0" hangingPunct="1">
              <a:spcBef>
                <a:spcPts val="0"/>
              </a:spcBef>
              <a:buFontTx/>
              <a:buNone/>
              <a:defRPr sz="1866" b="1" i="0" kern="1200" cap="all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735" indent="0" algn="ctr" defTabSz="580175" rtl="0" eaLnBrk="1" latinLnBrk="0" hangingPunct="1">
              <a:spcBef>
                <a:spcPts val="0"/>
              </a:spcBef>
              <a:buFontTx/>
              <a:buNone/>
              <a:defRPr sz="2132" b="1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1467" indent="0" algn="ctr" defTabSz="58017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8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97202" indent="0" algn="ctr" defTabSz="580175" rtl="0" eaLnBrk="1" latinLnBrk="0" hangingPunct="1">
              <a:spcBef>
                <a:spcPts val="0"/>
              </a:spcBef>
              <a:buFontTx/>
              <a:buNone/>
              <a:defRPr sz="2266" b="0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262937" indent="0" algn="ctr" defTabSz="580175" rtl="0" eaLnBrk="1" latinLnBrk="0" hangingPunct="1">
              <a:spcBef>
                <a:spcPts val="0"/>
              </a:spcBef>
              <a:buFontTx/>
              <a:buNone/>
              <a:defRPr sz="1466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28672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9440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39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525874" indent="0" algn="ctr" defTabSz="580175" rtl="0" eaLnBrk="1" latinLnBrk="0" hangingPunct="1">
              <a:spcBef>
                <a:spcPct val="20000"/>
              </a:spcBef>
              <a:buFont typeface="Arial"/>
              <a:buNone/>
              <a:defRPr sz="25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 MANAGEMENT TRAINEE PROGRAM 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45750</TotalTime>
  <Words>1505</Words>
  <Application>Microsoft Office PowerPoint</Application>
  <PresentationFormat>Произвольный</PresentationFormat>
  <Paragraphs>341</Paragraphs>
  <Slides>33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Lucida Grande</vt:lpstr>
      <vt:lpstr>Segoe UI</vt:lpstr>
      <vt:lpstr>Segoe UI Light</vt:lpstr>
      <vt:lpstr>Wingdings</vt:lpstr>
      <vt:lpstr>1_Тема Office</vt:lpstr>
      <vt:lpstr>1_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Шайкин Данила</dc:creator>
  <cp:lastModifiedBy>Желтова Марина Александровна</cp:lastModifiedBy>
  <cp:revision>207</cp:revision>
  <dcterms:created xsi:type="dcterms:W3CDTF">2014-04-13T19:43:09Z</dcterms:created>
  <dcterms:modified xsi:type="dcterms:W3CDTF">2020-10-21T11:41:48Z</dcterms:modified>
</cp:coreProperties>
</file>